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Lst>
  <p:sldSz cy="6858000" cx="9144000"/>
  <p:notesSz cx="6858000" cy="9144000"/>
  <p:embeddedFontLst>
    <p:embeddedFont>
      <p:font typeface="Quattrocento Sans"/>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1EF99DE-2D88-4A3A-87BB-416001457705}">
  <a:tblStyle styleId="{F1EF99DE-2D88-4A3A-87BB-416001457705}"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a:tcStyle>
        <a:fill>
          <a:solidFill>
            <a:srgbClr val="D0DEEF"/>
          </a:solidFill>
        </a:fill>
      </a:tcStyle>
    </a:band1H>
    <a:band2H>
      <a:tcTxStyle/>
    </a:band2H>
    <a:band1V>
      <a:tcTxStyle/>
      <a:tcStyle>
        <a:fill>
          <a:solidFill>
            <a:srgbClr val="D0DEEF"/>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QuattrocentoSans-regular.fntdata"/><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46" Type="http://schemas.openxmlformats.org/officeDocument/2006/relationships/font" Target="fonts/QuattrocentoSans-italic.fntdata"/><Relationship Id="rId23" Type="http://schemas.openxmlformats.org/officeDocument/2006/relationships/slide" Target="slides/slide18.xml"/><Relationship Id="rId45" Type="http://schemas.openxmlformats.org/officeDocument/2006/relationships/font" Target="fonts/QuattrocentoSans-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schemas.openxmlformats.org/officeDocument/2006/relationships/font" Target="fonts/QuattrocentoSans-bold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Good afternoon everyone! So I have been working on issues related to quality of experience of mobile Internet applications. In today’s talk, I will summarize the contributions of my work so far. </a:t>
            </a:r>
            <a:endParaRPr b="0" i="0" sz="1200" u="none" cap="none" strike="noStrike">
              <a:solidFill>
                <a:schemeClr val="dk1"/>
              </a:solidFill>
              <a:latin typeface="Calibri"/>
              <a:ea typeface="Calibri"/>
              <a:cs typeface="Calibri"/>
              <a:sym typeface="Calibri"/>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So before introducing our metrics, let me brief you with video coding concepts which helps understanding our metrics. Typically video coding is performed in three stages: Frame Prediction, Transform coding and Quantization, Entropy coding. So you can think of video as a sequence of frames. These video frames has lot of redundancy so we can reduce the size of video by compression. The encoder first divides the frames into multiple blocks (for example here) and try to predict each block from previously coded blocks. If block matching is performed within the frame, then it is called intra prediction. If block matching is performed across frames, then it is called inter frame prediction. That means, these two methods capture spatial i.e. within image and temporal i.e. across frames redundancy. Then, the predicted residuals are sent to next stage of coding process i.e. transform and entropy coding. Although we exploit all these stages, further details are not required to understand our approach. Now that we have seen some background, let us get back to our initial concern on QoE artefacts.</a:t>
            </a:r>
            <a:endParaRPr b="0" i="0" sz="1200" u="none" cap="none" strike="noStrike">
              <a:solidFill>
                <a:schemeClr val="dk1"/>
              </a:solidFill>
              <a:latin typeface="Calibri"/>
              <a:ea typeface="Calibri"/>
              <a:cs typeface="Calibri"/>
              <a:sym typeface="Calibri"/>
            </a:endParaRPr>
          </a:p>
        </p:txBody>
      </p:sp>
      <p:sp>
        <p:nvSpPr>
          <p:cNvPr id="289" name="Google Shape;289;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1" name="Google Shape;301;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what exactly do we need to consider to while designing metrics. Here is a blurred image that screenshot under bad network conditions. Obviously, when we see the blurred image, our experience is not satisfactory. Similarly, you get bad experience when you see video freezes like this. So the aim is to capture these artefacts. Remember our goal: getting the ground-truth data for training the machine learning model? This is it. </a:t>
            </a:r>
            <a:endParaRPr b="0" i="0" sz="1200" u="none" cap="none" strike="noStrike">
              <a:solidFill>
                <a:schemeClr val="dk1"/>
              </a:solidFill>
              <a:latin typeface="Calibri"/>
              <a:ea typeface="Calibri"/>
              <a:cs typeface="Calibri"/>
              <a:sym typeface="Calibri"/>
            </a:endParaRPr>
          </a:p>
        </p:txBody>
      </p:sp>
      <p:sp>
        <p:nvSpPr>
          <p:cNvPr id="302" name="Google Shape;302;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There is some recent work in vision community for blur detection but most of them are for images. We used some recent models to detect blur across 20 different low quality and high quality videos. Here, y-axis is the amount of blurriness ranging from 0 to 1. As you see, the box plot shows no proper separation between the blurriness of low and high quality videos. Also, even for a same video, the blurriness variance is too high. That means we cannot really rely on this metric. Apart from this metric, we also experimented with six other well known blur detection algorithms where none of them have shown good measure. A similar trend was seen with freeze related metrics too. </a:t>
            </a:r>
            <a:endParaRPr b="0" i="0" sz="1200" u="none" cap="none" strike="noStrike">
              <a:solidFill>
                <a:schemeClr val="dk1"/>
              </a:solidFill>
              <a:latin typeface="Calibri"/>
              <a:ea typeface="Calibri"/>
              <a:cs typeface="Calibri"/>
              <a:sym typeface="Calibri"/>
            </a:endParaRPr>
          </a:p>
        </p:txBody>
      </p:sp>
      <p:sp>
        <p:nvSpPr>
          <p:cNvPr id="315" name="Google Shape;315;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Now, let us go into the details of our metrics. We consider several metrics to capture both spatial and temporal artifacts videos. So for all the applications, we screen record the video during the call and process the videos later to get the objective QoE metrics. Our first metric is perceived bitrate which is a modified version of video bitrate. Typically, the bitrate is high for high motion videos and low for low motion videos. This difference stems from the inter-frame prediction stage of video compression which we avoid to make it motion independent metric as our goal is not compression. To make it content agnostic, we take the percentage change in the recorded video bitrate and compressed video bitrate. We also take the gradient of this PBR metric as another metric to capture the influence of number of times the quality of video changes. Next, </a:t>
            </a:r>
            <a:endParaRPr b="0" i="0" sz="1200" u="none" cap="none" strike="noStrike">
              <a:solidFill>
                <a:schemeClr val="dk1"/>
              </a:solidFill>
              <a:latin typeface="Calibri"/>
              <a:ea typeface="Calibri"/>
              <a:cs typeface="Calibri"/>
              <a:sym typeface="Calibri"/>
            </a:endParaRPr>
          </a:p>
        </p:txBody>
      </p:sp>
      <p:sp>
        <p:nvSpPr>
          <p:cNvPr id="326" name="Google Shape;326;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Our temporal metrics are about the freezes. We calculate freeze ratio using Ffmpeg’s mpdecimate filter, which works similar to inter frame prediction. Remember the inter frame prediction? It computes the difference between current and previous frame to remove the redundancy. So, here if all the blocks of two frames are same, then the frame is considered to be duplicate. That way, we get total unique frames over a given window. So we define stutter ratio as 1 minus unique frames over total frames. So we introduced two metrics to get the QoE ground-truth data. Now, we want to see the performance of these metrics through empirical study. For that,</a:t>
            </a:r>
            <a:endParaRPr b="0" i="0" sz="1200" u="none" cap="none" strike="noStrike">
              <a:solidFill>
                <a:schemeClr val="dk1"/>
              </a:solidFill>
              <a:latin typeface="Calibri"/>
              <a:ea typeface="Calibri"/>
              <a:cs typeface="Calibri"/>
              <a:sym typeface="Calibri"/>
            </a:endParaRPr>
          </a:p>
        </p:txBody>
      </p:sp>
      <p:sp>
        <p:nvSpPr>
          <p:cNvPr id="341" name="Google Shape;341;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3" name="Shape 353"/>
        <p:cNvGrpSpPr/>
        <p:nvPr/>
      </p:nvGrpSpPr>
      <p:grpSpPr>
        <a:xfrm>
          <a:off x="0" y="0"/>
          <a:ext cx="0" cy="0"/>
          <a:chOff x="0" y="0"/>
          <a:chExt cx="0" cy="0"/>
        </a:xfrm>
      </p:grpSpPr>
      <p:sp>
        <p:nvSpPr>
          <p:cNvPr id="354" name="Google Shape;354;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5" name="Google Shape;35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We have this measurement setup. We have two clients, one in our LAN and other is in Amazon cloud. The amazon instance has a virtual webcam that gives a pre-recorded video as input to Skype or Hangouts applications. There is also a controller which is running experiments on mobile devices connected through ADB interface through USB or WiFi. The AP will emulate diverse network conditions to get different quality of videos. Finally, we map our QoE metrics to actual user’s experience scores using ML models which I will describe later.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356" name="Google Shape;35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 name="Shape 361"/>
        <p:cNvGrpSpPr/>
        <p:nvPr/>
      </p:nvGrpSpPr>
      <p:grpSpPr>
        <a:xfrm>
          <a:off x="0" y="0"/>
          <a:ext cx="0" cy="0"/>
          <a:chOff x="0" y="0"/>
          <a:chExt cx="0" cy="0"/>
        </a:xfrm>
      </p:grpSpPr>
      <p:sp>
        <p:nvSpPr>
          <p:cNvPr id="362" name="Google Shape;36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we benchmark the QoE artefacts with respect to different content, motion, applications, and devices. This plot here shows the PBR and freeze ratio for diverse contents and motion under three different network conditions. As needed, the metrics have clear boundary for different network conditions. That is, we can easily distinguish between good, average and bad quality videos. Next, </a:t>
            </a:r>
            <a:endParaRPr b="0" i="0" sz="1200" u="none" cap="none" strike="noStrike">
              <a:solidFill>
                <a:schemeClr val="dk1"/>
              </a:solidFill>
              <a:latin typeface="Calibri"/>
              <a:ea typeface="Calibri"/>
              <a:cs typeface="Calibri"/>
              <a:sym typeface="Calibri"/>
            </a:endParaRPr>
          </a:p>
        </p:txBody>
      </p:sp>
      <p:sp>
        <p:nvSpPr>
          <p:cNvPr id="364" name="Google Shape;36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4" name="Google Shape;37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plot shows the metrics performance among applications. As you, PBR and freeze ratio trend is similar to previous but different among applications. That is, Skype has very low PBR even under band network. This is because Skype does not compromise the quality of the image over freezes unlike other applications. This shows that, we need a model per application. </a:t>
            </a:r>
            <a:endParaRPr b="0" i="0" sz="1200" u="none" cap="none" strike="noStrike">
              <a:solidFill>
                <a:schemeClr val="dk1"/>
              </a:solidFill>
              <a:latin typeface="Calibri"/>
              <a:ea typeface="Calibri"/>
              <a:cs typeface="Calibri"/>
              <a:sym typeface="Calibri"/>
            </a:endParaRPr>
          </a:p>
        </p:txBody>
      </p:sp>
      <p:sp>
        <p:nvSpPr>
          <p:cNvPr id="375" name="Google Shape;375;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Finally, the metrics should not sensitive to devices. We measure this by using three different devices. As required, the trend is similar and does not change because of device as the underlying recorder and recording resolution is same. This shows that out metrics are scalable across diverse contents, motion, applications and devices. </a:t>
            </a:r>
            <a:endParaRPr b="0" i="0" sz="1200" u="none" cap="none" strike="noStrike">
              <a:solidFill>
                <a:schemeClr val="dk1"/>
              </a:solidFill>
              <a:latin typeface="Calibri"/>
              <a:ea typeface="Calibri"/>
              <a:cs typeface="Calibri"/>
              <a:sym typeface="Calibri"/>
            </a:endParaRPr>
          </a:p>
        </p:txBody>
      </p:sp>
      <p:sp>
        <p:nvSpPr>
          <p:cNvPr id="386" name="Google Shape;386;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We have several QoE metrics here. We validate these metrics by modeling with actual users experience. To this end, we conduct a user study to see the correlations between user perception and our metrics and to validate them. We conduct a user-study with both lab and online users on Amazon mechanical turk with a total of 200 users and 800 video clips. And, </a:t>
            </a:r>
            <a:endParaRPr b="0" i="0" sz="1200" u="none" cap="none" strike="noStrike">
              <a:solidFill>
                <a:schemeClr val="dk1"/>
              </a:solidFill>
              <a:latin typeface="Calibri"/>
              <a:ea typeface="Calibri"/>
              <a:cs typeface="Calibri"/>
              <a:sym typeface="Calibri"/>
            </a:endParaRPr>
          </a:p>
        </p:txBody>
      </p:sp>
      <p:sp>
        <p:nvSpPr>
          <p:cNvPr id="397" name="Google Shape;397;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what exactly mean by mobile Internet. It is large ecosystem consisting of diverse Internet based applications, diverse mobile devices, and diverse networks. Because of this mixed technologies, it has become harder to identify the root cause of QoE issues and thereby improvement. In this work, I will try to understand the network- and device-side bottlenecks and try to improve the QoE of these applications.</a:t>
            </a:r>
            <a:endParaRPr b="0" i="0" sz="1200" u="none" cap="none" strike="noStrike">
              <a:solidFill>
                <a:schemeClr val="dk1"/>
              </a:solidFill>
              <a:latin typeface="Calibri"/>
              <a:ea typeface="Calibri"/>
              <a:cs typeface="Calibri"/>
              <a:sym typeface="Calibri"/>
            </a:endParaRPr>
          </a:p>
        </p:txBody>
      </p:sp>
      <p:sp>
        <p:nvSpPr>
          <p:cNvPr id="97" name="Google Shape;97;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8" name="Google Shape;40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Here is a subset of mean opinion scores for lab and online users.  As we see, the distribution of the MOS is similar across lab and turk users. So, we use this MOS as ground-truth data and train our corresponding QoE metrics for MOS prediction. </a:t>
            </a:r>
            <a:endParaRPr b="0" i="0" sz="1200" u="none" cap="none" strike="noStrike">
              <a:solidFill>
                <a:schemeClr val="dk1"/>
              </a:solidFill>
              <a:latin typeface="Calibri"/>
              <a:ea typeface="Calibri"/>
              <a:cs typeface="Calibri"/>
              <a:sym typeface="Calibri"/>
            </a:endParaRPr>
          </a:p>
        </p:txBody>
      </p:sp>
      <p:sp>
        <p:nvSpPr>
          <p:cNvPr id="409" name="Google Shape;40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 name="Shape 415"/>
        <p:cNvGrpSpPr/>
        <p:nvPr/>
      </p:nvGrpSpPr>
      <p:grpSpPr>
        <a:xfrm>
          <a:off x="0" y="0"/>
          <a:ext cx="0" cy="0"/>
          <a:chOff x="0" y="0"/>
          <a:chExt cx="0" cy="0"/>
        </a:xfrm>
      </p:grpSpPr>
      <p:sp>
        <p:nvSpPr>
          <p:cNvPr id="416" name="Google Shape;416;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we wanted to classify the videos into 3 classes and hence had to find two thresholds to divide the users ratings into three classes. This threshold we select based on a greedy algorithm where we train the model with different thresholds and select the maximum accuracy giving thresholds. So with these two thresholds, we achieve a median of 90% accuracy for all three applications. And also, the mean squared error of the MOS is below 0.4 for all applications. </a:t>
            </a:r>
            <a:endParaRPr b="0" i="0" sz="1200" u="none" cap="none" strike="noStrike">
              <a:solidFill>
                <a:schemeClr val="dk1"/>
              </a:solidFill>
              <a:latin typeface="Calibri"/>
              <a:ea typeface="Calibri"/>
              <a:cs typeface="Calibri"/>
              <a:sym typeface="Calibri"/>
            </a:endParaRPr>
          </a:p>
        </p:txBody>
      </p:sp>
      <p:sp>
        <p:nvSpPr>
          <p:cNvPr id="418" name="Google Shape;418;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6" name="Google Shape;42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further compare our model with previous baseline model. The baseline model is created using the QoE metrics that I have shown in the beginning where they fail distinguish the quality of videos with diverse content. As you see, the MOS error goes till 1.4 with baseline model.</a:t>
            </a:r>
            <a:endParaRPr b="0" i="0" sz="1200" u="none" cap="none" strike="noStrike">
              <a:solidFill>
                <a:schemeClr val="dk1"/>
              </a:solidFill>
              <a:latin typeface="Calibri"/>
              <a:ea typeface="Calibri"/>
              <a:cs typeface="Calibri"/>
              <a:sym typeface="Calibri"/>
            </a:endParaRPr>
          </a:p>
        </p:txBody>
      </p:sp>
      <p:sp>
        <p:nvSpPr>
          <p:cNvPr id="427" name="Google Shape;427;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5" name="Google Shape;43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Finally, we evaluate the feature importance for all three applications. We find that skype is more sensitive to freeze ratio while hangouts and facetime are almost equally sensitive to both PBR and freeze ratio. Where as the other features are not very important. </a:t>
            </a:r>
            <a:endParaRPr b="0" i="0" sz="1200" u="none" cap="none" strike="noStrike">
              <a:solidFill>
                <a:schemeClr val="dk1"/>
              </a:solidFill>
              <a:latin typeface="Calibri"/>
              <a:ea typeface="Calibri"/>
              <a:cs typeface="Calibri"/>
              <a:sym typeface="Calibri"/>
            </a:endParaRPr>
          </a:p>
        </p:txBody>
      </p:sp>
      <p:sp>
        <p:nvSpPr>
          <p:cNvPr id="436" name="Google Shape;43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4" name="Google Shape;444;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are currently using some deep learning techniques to see if it improve the model performance. We also create a hybrid model with both deep learning features and handcrafted features that I described before. The current model does not have good performance because we do not have enough data the neural network requires to learn. So, I am currently exploring ways to augment the data to increase the training data size. And also, we find that these metrics are not useful for other application such as streaming because there we need different metrics like start-up latency and stall ratio. So, there is a scope to improve there as well. With this, the first part of my talk is over. </a:t>
            </a:r>
            <a:endParaRPr b="0" i="0" sz="1200" u="none" cap="none" strike="noStrike">
              <a:solidFill>
                <a:schemeClr val="dk1"/>
              </a:solidFill>
              <a:latin typeface="Calibri"/>
              <a:ea typeface="Calibri"/>
              <a:cs typeface="Calibri"/>
              <a:sym typeface="Calibri"/>
            </a:endParaRPr>
          </a:p>
        </p:txBody>
      </p:sp>
      <p:sp>
        <p:nvSpPr>
          <p:cNvPr id="445" name="Google Shape;445;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8" name="Google Shape;458;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Next, I will explain my study on understanding the impact of device hardware on mobile internet applications. </a:t>
            </a:r>
            <a:endParaRPr b="0" i="0" sz="1200" u="none" cap="none" strike="noStrike">
              <a:solidFill>
                <a:schemeClr val="dk1"/>
              </a:solidFill>
              <a:latin typeface="Calibri"/>
              <a:ea typeface="Calibri"/>
              <a:cs typeface="Calibri"/>
              <a:sym typeface="Calibri"/>
            </a:endParaRPr>
          </a:p>
        </p:txBody>
      </p:sp>
      <p:sp>
        <p:nvSpPr>
          <p:cNvPr id="459" name="Google Shape;459;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5" name="Google Shape;46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The reason we investigate this is because there are diverse smartphones with diverse device hardware parameters. And, it is not clear how much of QoE is impacted by these parameters. Moreover, it is important for developing regions because a large fraction of users have low-end smartphones. </a:t>
            </a:r>
            <a:endParaRPr b="0" i="0" sz="1200" u="none" cap="none" strike="noStrike">
              <a:solidFill>
                <a:schemeClr val="dk1"/>
              </a:solidFill>
              <a:latin typeface="Calibri"/>
              <a:ea typeface="Calibri"/>
              <a:cs typeface="Calibri"/>
              <a:sym typeface="Calibri"/>
            </a:endParaRPr>
          </a:p>
        </p:txBody>
      </p:sp>
      <p:sp>
        <p:nvSpPr>
          <p:cNvPr id="466" name="Google Shape;46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choose three popular Internet based applications--- web browsing, video streaming and telephony for this study. Where we use google chrome for browsing, youtube for streaming and skype for telephony. We consider different QoE metrics such as network and device-centric metrics because, we find that the applications are affected by slower network stack in OS. So, basically the network centric metrics represent the impact of slower network stack or we call second-order effect of network. (which I will show later)</a:t>
            </a:r>
            <a:endParaRPr b="0" i="0" sz="1200" u="none" cap="none" strike="noStrike">
              <a:solidFill>
                <a:schemeClr val="dk1"/>
              </a:solidFill>
              <a:latin typeface="Calibri"/>
              <a:ea typeface="Calibri"/>
              <a:cs typeface="Calibri"/>
              <a:sym typeface="Calibri"/>
            </a:endParaRPr>
          </a:p>
        </p:txBody>
      </p:sp>
      <p:sp>
        <p:nvSpPr>
          <p:cNvPr id="477" name="Google Shape;477;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a first step we measure the QoE across seven different smartphones to see if there is any impact. For the web browsing, we observe a nonlinear increase in page load time from high to low end phones. As you see, there is an average of 7 seconds increase here. </a:t>
            </a:r>
            <a:endParaRPr b="0" i="0" sz="1200" u="none" cap="none" strike="noStrike">
              <a:solidFill>
                <a:schemeClr val="dk1"/>
              </a:solidFill>
              <a:latin typeface="Calibri"/>
              <a:ea typeface="Calibri"/>
              <a:cs typeface="Calibri"/>
              <a:sym typeface="Calibri"/>
            </a:endParaRPr>
          </a:p>
        </p:txBody>
      </p:sp>
      <p:sp>
        <p:nvSpPr>
          <p:cNvPr id="500" name="Google Shape;500;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8" name="Google Shape;508;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For streaming, there is a linear effect on start-up latency while there is zero impact on stall ratio. </a:t>
            </a:r>
            <a:endParaRPr b="0" i="0" sz="1200" u="none" cap="none" strike="noStrike">
              <a:solidFill>
                <a:schemeClr val="dk1"/>
              </a:solidFill>
              <a:latin typeface="Calibri"/>
              <a:ea typeface="Calibri"/>
              <a:cs typeface="Calibri"/>
              <a:sym typeface="Calibri"/>
            </a:endParaRPr>
          </a:p>
        </p:txBody>
      </p:sp>
      <p:sp>
        <p:nvSpPr>
          <p:cNvPr id="509" name="Google Shape;50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 name="Google Shape;120;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give you a brief idea of the overall talk, I will first discuss QoE improvement by understanding the network-side bottlenecks and efficient network resource provisioning. This work was in collaboration with HP labs and was accepted to IWQoS. In the second part of the talk, I will focus on QoE improvement by understanding device-side bottlenecks for these applications. </a:t>
            </a:r>
            <a:endParaRPr b="0" i="0" sz="1200" u="none" cap="none" strike="noStrike">
              <a:solidFill>
                <a:schemeClr val="dk1"/>
              </a:solidFill>
              <a:latin typeface="Calibri"/>
              <a:ea typeface="Calibri"/>
              <a:cs typeface="Calibri"/>
              <a:sym typeface="Calibri"/>
            </a:endParaRPr>
          </a:p>
        </p:txBody>
      </p:sp>
      <p:sp>
        <p:nvSpPr>
          <p:cNvPr id="121" name="Google Shape;121;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And different from the above applications, telephony has linear effect on both call set-up delay and frame rate. We dig deep into individual device parameters to see why this performance gap across devices and why the applications have different impact with same device hardware. </a:t>
            </a:r>
            <a:endParaRPr b="0" i="0" sz="1200" u="none" cap="none" strike="noStrike">
              <a:solidFill>
                <a:schemeClr val="dk1"/>
              </a:solidFill>
              <a:latin typeface="Calibri"/>
              <a:ea typeface="Calibri"/>
              <a:cs typeface="Calibri"/>
              <a:sym typeface="Calibri"/>
            </a:endParaRPr>
          </a:p>
        </p:txBody>
      </p:sp>
      <p:sp>
        <p:nvSpPr>
          <p:cNvPr id="519" name="Google Shape;519;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8" name="Google Shape;528;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we select four representative device parameters that impact the application to a greater extent – clock frequency, memory, number of cores and governors. Interestingly, among the four parameters only clock frequency has most impact on web browsing. We observe an average of 10 seconds increase in PLT from high to low clock. So, we can say that CPU clock is the most critical parameter for browsing experience. </a:t>
            </a:r>
            <a:endParaRPr b="0" i="0" sz="1200" u="none" cap="none" strike="noStrike">
              <a:solidFill>
                <a:schemeClr val="dk1"/>
              </a:solidFill>
              <a:latin typeface="Calibri"/>
              <a:ea typeface="Calibri"/>
              <a:cs typeface="Calibri"/>
              <a:sym typeface="Calibri"/>
            </a:endParaRPr>
          </a:p>
        </p:txBody>
      </p:sp>
      <p:sp>
        <p:nvSpPr>
          <p:cNvPr id="529" name="Google Shape;529;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Whereas, video streaming is greatly impacted by number of cores as opposed to clock frequency. This is because several video specific optimizations such as efficient use of hardware accelerators for video decoding, using multi-cores for post processing of muxing and demuxing of audio and video, and prefetch opportunity of streaming. Recall, web browsing is significantly impacted by clock because it was neither using coprocessors nor multicores. </a:t>
            </a:r>
            <a:endParaRPr b="0" i="0" sz="1200" u="none" cap="none" strike="noStrike">
              <a:solidFill>
                <a:schemeClr val="dk1"/>
              </a:solidFill>
              <a:latin typeface="Calibri"/>
              <a:ea typeface="Calibri"/>
              <a:cs typeface="Calibri"/>
              <a:sym typeface="Calibri"/>
            </a:endParaRPr>
          </a:p>
        </p:txBody>
      </p:sp>
      <p:sp>
        <p:nvSpPr>
          <p:cNvPr id="541" name="Google Shape;54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However, telephony has different trend compared to browsing and streaming. It is effected by both clock frequency and number of cores but linearly. Under slower clock frequencies, network throughput is reduced because of network processing overhead. This is slowing down the call setup delay and slower framerate even though video coding offloaded. And, it is also affected by number of cores because the post processing is relying on number of cores. On the other hand, all three applications have same trend with memory and governors. </a:t>
            </a:r>
            <a:endParaRPr b="0" i="0" sz="1200" u="none" cap="none" strike="noStrike">
              <a:solidFill>
                <a:schemeClr val="dk1"/>
              </a:solidFill>
              <a:latin typeface="Calibri"/>
              <a:ea typeface="Calibri"/>
              <a:cs typeface="Calibri"/>
              <a:sym typeface="Calibri"/>
            </a:endParaRPr>
          </a:p>
        </p:txBody>
      </p:sp>
      <p:sp>
        <p:nvSpPr>
          <p:cNvPr id="553" name="Google Shape;553;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4" name="Google Shape;564;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This is what the second-order effect of network that I was talking about. See a decrease of 20mbps throughput from high to low clock. This shows that QoE is affected both by slowing down the compute and network components of the application. </a:t>
            </a:r>
            <a:endParaRPr b="0" i="0" sz="1200" u="none" cap="none" strike="noStrike">
              <a:solidFill>
                <a:schemeClr val="dk1"/>
              </a:solidFill>
              <a:latin typeface="Calibri"/>
              <a:ea typeface="Calibri"/>
              <a:cs typeface="Calibri"/>
              <a:sym typeface="Calibri"/>
            </a:endParaRPr>
          </a:p>
        </p:txBody>
      </p:sp>
      <p:sp>
        <p:nvSpPr>
          <p:cNvPr id="565" name="Google Shape;565;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3" name="Google Shape;573;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Similarly, the energy consumption is very different for web browsing from video applications. For example, under 384 Mhz clock, browsing consume more energy than 1026 clock. This is because the time to load has an exponential increase which is multiplied by power. And, streaming and telephony have expected trend that telephony consumes more because it is interactive and streaming is passive. But, one thing to notice is that after a certain point, there is not much of an improvement in QoE, but the power is increased exponentially. But, we found that the default clock frequency scaling algorithm increases the clock aggressively for the performance which is not a good choice. Hence, we suggest a QoE driven governor that benefits both power and performance. </a:t>
            </a:r>
            <a:endParaRPr b="0" i="0" sz="1200" u="none" cap="none" strike="noStrike">
              <a:solidFill>
                <a:schemeClr val="dk1"/>
              </a:solidFill>
              <a:latin typeface="Calibri"/>
              <a:ea typeface="Calibri"/>
              <a:cs typeface="Calibri"/>
              <a:sym typeface="Calibri"/>
            </a:endParaRPr>
          </a:p>
        </p:txBody>
      </p:sp>
      <p:sp>
        <p:nvSpPr>
          <p:cNvPr id="574" name="Google Shape;574;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1" name="Shape 581"/>
        <p:cNvGrpSpPr/>
        <p:nvPr/>
      </p:nvGrpSpPr>
      <p:grpSpPr>
        <a:xfrm>
          <a:off x="0" y="0"/>
          <a:ext cx="0" cy="0"/>
          <a:chOff x="0" y="0"/>
          <a:chExt cx="0" cy="0"/>
        </a:xfrm>
      </p:grpSpPr>
      <p:sp>
        <p:nvSpPr>
          <p:cNvPr id="582" name="Google Shape;582;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As we have seen that web browsing is the most affected application especially under slower clocks, we chose improve browsing by offloading certain part of computation similar to video applications. While find modest improvement in PLT, the energy benefits are significant. </a:t>
            </a:r>
            <a:endParaRPr b="0" i="0" sz="1200" u="none" cap="none" strike="noStrike">
              <a:solidFill>
                <a:schemeClr val="dk1"/>
              </a:solidFill>
              <a:latin typeface="Calibri"/>
              <a:ea typeface="Calibri"/>
              <a:cs typeface="Calibri"/>
              <a:sym typeface="Calibri"/>
            </a:endParaRPr>
          </a:p>
        </p:txBody>
      </p:sp>
      <p:sp>
        <p:nvSpPr>
          <p:cNvPr id="584" name="Google Shape;584;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2" name="Shape 592"/>
        <p:cNvGrpSpPr/>
        <p:nvPr/>
      </p:nvGrpSpPr>
      <p:grpSpPr>
        <a:xfrm>
          <a:off x="0" y="0"/>
          <a:ext cx="0" cy="0"/>
          <a:chOff x="0" y="0"/>
          <a:chExt cx="0" cy="0"/>
        </a:xfrm>
      </p:grpSpPr>
      <p:sp>
        <p:nvSpPr>
          <p:cNvPr id="593" name="Google Shape;593;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further evaluate this under slower clock frequencies and find that a 18% improvement in PLT. Although, we did not explore this offloading opportunity fully, we do find that this a promising alternative to improve web browsing. With this, my second part of the talk is complete. </a:t>
            </a:r>
            <a:endParaRPr b="0" i="0" sz="1200" u="none" cap="none" strike="noStrike">
              <a:solidFill>
                <a:schemeClr val="dk1"/>
              </a:solidFill>
              <a:latin typeface="Calibri"/>
              <a:ea typeface="Calibri"/>
              <a:cs typeface="Calibri"/>
              <a:sym typeface="Calibri"/>
            </a:endParaRPr>
          </a:p>
        </p:txBody>
      </p:sp>
      <p:sp>
        <p:nvSpPr>
          <p:cNvPr id="595" name="Google Shape;59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To conclude, I have been studying the QoE of different mobile internet applications across diverse network and device conditions. We find that the architecture of these applications are very different from one another and are impacted by network and device very differently. We made an initial effort to improve the QoE of these applications both from network and device perspective. Please let me know if you any questions or comments. Thank you. </a:t>
            </a:r>
            <a:endParaRPr b="0" i="0" sz="1200" u="none" cap="none" strike="noStrike">
              <a:solidFill>
                <a:schemeClr val="dk1"/>
              </a:solidFill>
              <a:latin typeface="Calibri"/>
              <a:ea typeface="Calibri"/>
              <a:cs typeface="Calibri"/>
              <a:sym typeface="Calibri"/>
            </a:endParaRPr>
          </a:p>
        </p:txBody>
      </p:sp>
      <p:sp>
        <p:nvSpPr>
          <p:cNvPr id="604" name="Google Shape;604;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9" name="Google Shape;15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currently, the last hop routers for example Aruba WiFi has no idea how the users experience is. All that it knows is the QoS parameters such as network throughput, loss and latency. Traditionally, the network administrators used to estimate these parameters based on packet statistics and control the network resources. But, recently it has been proven that QoE based network resource provisioning performs better than QoS. However, knowing the QoE from end-users is not feasible in real time, so some prior work mapped QoE based on QoS. </a:t>
            </a:r>
            <a:endParaRPr b="0" i="0" sz="1200" u="none" cap="none" strike="noStrike">
              <a:solidFill>
                <a:schemeClr val="dk1"/>
              </a:solidFill>
              <a:latin typeface="Calibri"/>
              <a:ea typeface="Calibri"/>
              <a:cs typeface="Calibri"/>
              <a:sym typeface="Calibri"/>
            </a:endParaRPr>
          </a:p>
        </p:txBody>
      </p:sp>
      <p:sp>
        <p:nvSpPr>
          <p:cNvPr id="160" name="Google Shape;16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We can train this experience under diverse network conditions using a machine learning model and use this data-driven QoE model in resource provisioning. And there are many application categories such as browsing, streaming and telephony. It is highly unlikely to have a generic model for all these application categories. So anyway, Aruba which is acquired by HP wanted to make their WiFi AP intelligent by embedding the QoE of end-users and as an initial attempt we focus on modeling telephony applications. And there we face few challenges. This model here requires the ground-truth QoE information to map with QoS. But currently, </a:t>
            </a:r>
            <a:endParaRPr b="0" i="0" sz="1200" u="none" cap="none" strike="noStrike">
              <a:solidFill>
                <a:schemeClr val="dk1"/>
              </a:solidFill>
              <a:latin typeface="Calibri"/>
              <a:ea typeface="Calibri"/>
              <a:cs typeface="Calibri"/>
              <a:sym typeface="Calibri"/>
            </a:endParaRPr>
          </a:p>
        </p:txBody>
      </p:sp>
      <p:sp>
        <p:nvSpPr>
          <p:cNvPr id="193" name="Google Shape;19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Most of these applications does not provide any such QoE information. For example, Skype provides some sort of technical information during the call, which previously people used to model QoE but is not available on all versions especially recent versions. And, as you know, the training phase is very important for machine learning, which requires the ground-truth data.  </a:t>
            </a:r>
            <a:endParaRPr b="0" i="0" sz="1200" u="none" cap="none" strike="noStrike">
              <a:solidFill>
                <a:schemeClr val="dk1"/>
              </a:solidFill>
              <a:latin typeface="Calibri"/>
              <a:ea typeface="Calibri"/>
              <a:cs typeface="Calibri"/>
              <a:sym typeface="Calibri"/>
            </a:endParaRPr>
          </a:p>
        </p:txBody>
      </p:sp>
      <p:sp>
        <p:nvSpPr>
          <p:cNvPr id="227" name="Google Shape;227;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0" i="0" lang="en-US" sz="1200" u="none" cap="none" strike="noStrike">
                <a:solidFill>
                  <a:schemeClr val="dk1"/>
                </a:solidFill>
                <a:latin typeface="Calibri"/>
                <a:ea typeface="Calibri"/>
                <a:cs typeface="Calibri"/>
                <a:sym typeface="Calibri"/>
              </a:rPr>
              <a:t>So, how can we get this ground-truth data without any support from the application? This is especially important with massive increase in number of video applications. </a:t>
            </a:r>
            <a:endParaRPr b="0" i="0" sz="12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242" name="Google Shape;242;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7" name="Google Shape;257;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So, we can go for either subjective or objective metrics. Subjective metrics mean, you go to user and ask his rating on the experience. Do it for many users and take the mean opinion score. Which is obviously not a cost-effective solution. So, instead obtaining QoE information from video programmatically. For example, we can extract bitrate, frames per second and resolution of video. </a:t>
            </a:r>
            <a:endParaRPr b="0" i="0" sz="1200" u="none" cap="none" strike="noStrike">
              <a:solidFill>
                <a:schemeClr val="dk1"/>
              </a:solidFill>
              <a:latin typeface="Calibri"/>
              <a:ea typeface="Calibri"/>
              <a:cs typeface="Calibri"/>
              <a:sym typeface="Calibri"/>
            </a:endParaRPr>
          </a:p>
        </p:txBody>
      </p:sp>
      <p:sp>
        <p:nvSpPr>
          <p:cNvPr id="258" name="Google Shape;258;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200" u="none" cap="none" strike="noStrike">
                <a:solidFill>
                  <a:schemeClr val="dk1"/>
                </a:solidFill>
                <a:latin typeface="Calibri"/>
                <a:ea typeface="Calibri"/>
                <a:cs typeface="Calibri"/>
                <a:sym typeface="Calibri"/>
              </a:rPr>
              <a:t>But these are not available for many applications and whatever available are content specific. So we see there is a need for more robust design of QoE metrics.</a:t>
            </a:r>
            <a:endParaRPr b="0" i="0" sz="1200" u="none" cap="none" strike="noStrike">
              <a:solidFill>
                <a:schemeClr val="dk1"/>
              </a:solidFill>
              <a:latin typeface="Calibri"/>
              <a:ea typeface="Calibri"/>
              <a:cs typeface="Calibri"/>
              <a:sym typeface="Calibri"/>
            </a:endParaRPr>
          </a:p>
        </p:txBody>
      </p:sp>
      <p:sp>
        <p:nvSpPr>
          <p:cNvPr id="273" name="Google Shape;27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lstStyle>
            <a:lvl1pPr lvl="0" marR="0" rtl="0" algn="ctr">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7" name="Google Shape;17;p2"/>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ctr">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2pPr>
            <a:lvl3pPr lvl="2" marR="0" rtl="0" algn="ctr">
              <a:lnSpc>
                <a:spcPct val="90000"/>
              </a:lnSpc>
              <a:spcBef>
                <a:spcPts val="5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3pPr>
            <a:lvl4pPr lvl="3"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4pPr>
            <a:lvl5pPr lvl="4"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9pPr>
          </a:lstStyle>
          <a:p/>
        </p:txBody>
      </p:sp>
      <p:sp>
        <p:nvSpPr>
          <p:cNvPr id="18" name="Google Shape;18;p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9" name="Google Shape;19;p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4" name="Google Shape;74;p11"/>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5" name="Google Shape;75;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 name="Google Shape;76;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7" name="Google Shape;77;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4623593" y="2285206"/>
            <a:ext cx="5811838" cy="1971675"/>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0" name="Google Shape;80;p12"/>
          <p:cNvSpPr txBox="1"/>
          <p:nvPr>
            <p:ph idx="1" type="body"/>
          </p:nvPr>
        </p:nvSpPr>
        <p:spPr>
          <a:xfrm rot="5400000">
            <a:off x="623093" y="370681"/>
            <a:ext cx="5811838" cy="5800725"/>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 name="Google Shape;81;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2" name="Google Shape;82;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5" name="Google Shape;25;p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 name="Google Shape;26;p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9" name="Google Shape;29;p4"/>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30" name="Google Shape;30;p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 name="Google Shape;31;p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 name="Google Shape;32;p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5" name="Google Shape;35;p5"/>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6" name="Google Shape;36;p5"/>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7" name="Google Shape;37;p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2" name="Google Shape;42;p6"/>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6"/>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6"/>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lstStyle>
            <a:lvl1pPr indent="-228600" lvl="0" marL="457200" marR="0" rtl="0" algn="l">
              <a:lnSpc>
                <a:spcPct val="90000"/>
              </a:lnSpc>
              <a:spcBef>
                <a:spcPts val="1000"/>
              </a:spcBef>
              <a:spcAft>
                <a:spcPts val="0"/>
              </a:spcAft>
              <a:buClr>
                <a:schemeClr val="dk1"/>
              </a:buClr>
              <a:buSzPts val="2400"/>
              <a:buFont typeface="Arial"/>
              <a:buNone/>
              <a:defRPr b="1" i="0" sz="24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5" name="Google Shape;45;p6"/>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7" name="Google Shape;47;p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8" name="Google Shape;48;p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1" name="Google Shape;51;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2" name="Google Shape;52;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3" name="Google Shape;53;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7" name="Google Shape;57;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0" name="Google Shape;60;p9"/>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lstStyle>
            <a:lvl1pPr indent="-431800" lvl="0" marL="457200" marR="0" rtl="0" algn="l">
              <a:lnSpc>
                <a:spcPct val="90000"/>
              </a:lnSpc>
              <a:spcBef>
                <a:spcPts val="100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9"/>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2" name="Google Shape;62;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4" name="Google Shape;64;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7" name="Google Shape;67;p10"/>
          <p:cNvSpPr/>
          <p:nvPr>
            <p:ph idx="2" type="pic"/>
          </p:nvPr>
        </p:nvSpPr>
        <p:spPr>
          <a:xfrm>
            <a:off x="3887391" y="987426"/>
            <a:ext cx="4629150" cy="4873625"/>
          </a:xfrm>
          <a:prstGeom prst="rect">
            <a:avLst/>
          </a:prstGeom>
          <a:noFill/>
          <a:ln>
            <a:noFill/>
          </a:ln>
        </p:spPr>
        <p:txBody>
          <a:bodyPr anchorCtr="0" anchor="t" bIns="45700" lIns="91425" spcFirstLastPara="1" rIns="91425" wrap="square" tIns="45700"/>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lstStyle>
            <a:lvl1pPr indent="-228600" lvl="0" marL="457200" marR="0" rtl="0" algn="l">
              <a:lnSpc>
                <a:spcPct val="90000"/>
              </a:lnSpc>
              <a:spcBef>
                <a:spcPts val="10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9" name="Google Shape;69;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0" name="Google Shape;70;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1" name="Google Shape;71;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3.jp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png"/><Relationship Id="rId13" Type="http://schemas.openxmlformats.org/officeDocument/2006/relationships/image" Target="../media/image5.png"/><Relationship Id="rId12"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7.png"/><Relationship Id="rId9" Type="http://schemas.openxmlformats.org/officeDocument/2006/relationships/image" Target="../media/image10.png"/><Relationship Id="rId15" Type="http://schemas.openxmlformats.org/officeDocument/2006/relationships/image" Target="../media/image13.jpg"/><Relationship Id="rId14" Type="http://schemas.openxmlformats.org/officeDocument/2006/relationships/image" Target="../media/image6.png"/><Relationship Id="rId5" Type="http://schemas.openxmlformats.org/officeDocument/2006/relationships/image" Target="../media/image15.jpg"/><Relationship Id="rId6" Type="http://schemas.openxmlformats.org/officeDocument/2006/relationships/image" Target="../media/image14.gif"/><Relationship Id="rId7" Type="http://schemas.openxmlformats.org/officeDocument/2006/relationships/image" Target="../media/image7.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7.jpg"/><Relationship Id="rId4" Type="http://schemas.openxmlformats.org/officeDocument/2006/relationships/image" Target="../media/image69.jpg"/><Relationship Id="rId5" Type="http://schemas.openxmlformats.org/officeDocument/2006/relationships/image" Target="../media/image52.jpg"/><Relationship Id="rId6"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48.jpg"/><Relationship Id="rId5"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2.png"/><Relationship Id="rId8"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55.png"/><Relationship Id="rId4" Type="http://schemas.openxmlformats.org/officeDocument/2006/relationships/image" Target="../media/image67.png"/><Relationship Id="rId5" Type="http://schemas.openxmlformats.org/officeDocument/2006/relationships/image" Target="../media/image62.png"/><Relationship Id="rId6" Type="http://schemas.openxmlformats.org/officeDocument/2006/relationships/image" Target="../media/image6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3.png"/><Relationship Id="rId4" Type="http://schemas.openxmlformats.org/officeDocument/2006/relationships/image" Target="../media/image61.png"/><Relationship Id="rId5" Type="http://schemas.openxmlformats.org/officeDocument/2006/relationships/image" Target="../media/image57.png"/><Relationship Id="rId6"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9.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6.png"/><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74.png"/><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 Id="rId7" Type="http://schemas.openxmlformats.org/officeDocument/2006/relationships/image" Target="../media/image22.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18.png"/><Relationship Id="rId8" Type="http://schemas.openxmlformats.org/officeDocument/2006/relationships/image" Target="../media/image8.png"/></Relationships>
</file>

<file path=ppt/slides/_rels/slide5.xml.rels><?xml version="1.0" encoding="UTF-8" standalone="yes"?><Relationships xmlns="http://schemas.openxmlformats.org/package/2006/relationships"><Relationship Id="rId11" Type="http://schemas.openxmlformats.org/officeDocument/2006/relationships/image" Target="../media/image28.png"/><Relationship Id="rId10" Type="http://schemas.openxmlformats.org/officeDocument/2006/relationships/image" Target="../media/image26.png"/><Relationship Id="rId13" Type="http://schemas.openxmlformats.org/officeDocument/2006/relationships/image" Target="../media/image38.png"/><Relationship Id="rId12"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21.png"/><Relationship Id="rId9" Type="http://schemas.openxmlformats.org/officeDocument/2006/relationships/image" Target="../media/image7.png"/><Relationship Id="rId5" Type="http://schemas.openxmlformats.org/officeDocument/2006/relationships/image" Target="../media/image23.png"/><Relationship Id="rId6" Type="http://schemas.openxmlformats.org/officeDocument/2006/relationships/image" Target="../media/image1.png"/><Relationship Id="rId7" Type="http://schemas.openxmlformats.org/officeDocument/2006/relationships/image" Target="../media/image18.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24.png"/><Relationship Id="rId5" Type="http://schemas.openxmlformats.org/officeDocument/2006/relationships/image" Target="../media/image29.png"/><Relationship Id="rId6"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88" name="Shape 88"/>
        <p:cNvGrpSpPr/>
        <p:nvPr/>
      </p:nvGrpSpPr>
      <p:grpSpPr>
        <a:xfrm>
          <a:off x="0" y="0"/>
          <a:ext cx="0" cy="0"/>
          <a:chOff x="0" y="0"/>
          <a:chExt cx="0" cy="0"/>
        </a:xfrm>
      </p:grpSpPr>
      <p:sp>
        <p:nvSpPr>
          <p:cNvPr id="89" name="Google Shape;89;p13"/>
          <p:cNvSpPr txBox="1"/>
          <p:nvPr>
            <p:ph type="ctrTitle"/>
          </p:nvPr>
        </p:nvSpPr>
        <p:spPr>
          <a:xfrm>
            <a:off x="258417" y="1699022"/>
            <a:ext cx="8706679" cy="179070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Quattrocento Sans"/>
              <a:buNone/>
            </a:pPr>
            <a:r>
              <a:rPr b="1" i="0" lang="en-US" sz="4000" u="none" cap="none" strike="noStrike">
                <a:solidFill>
                  <a:schemeClr val="lt1"/>
                </a:solidFill>
                <a:latin typeface="Quattrocento Sans"/>
                <a:ea typeface="Quattrocento Sans"/>
                <a:cs typeface="Quattrocento Sans"/>
                <a:sym typeface="Quattrocento Sans"/>
              </a:rPr>
              <a:t>Improving the QoE of Internet-based Mobile Applications</a:t>
            </a:r>
            <a:endParaRPr b="1" i="0" sz="4000" u="none" cap="none" strike="noStrike">
              <a:solidFill>
                <a:schemeClr val="lt1"/>
              </a:solidFill>
              <a:latin typeface="Quattrocento Sans"/>
              <a:ea typeface="Quattrocento Sans"/>
              <a:cs typeface="Quattrocento Sans"/>
              <a:sym typeface="Quattrocento Sans"/>
            </a:endParaRPr>
          </a:p>
        </p:txBody>
      </p:sp>
      <p:sp>
        <p:nvSpPr>
          <p:cNvPr id="90" name="Google Shape;90;p13"/>
          <p:cNvSpPr txBox="1"/>
          <p:nvPr>
            <p:ph idx="1" type="subTitle"/>
          </p:nvPr>
        </p:nvSpPr>
        <p:spPr>
          <a:xfrm>
            <a:off x="1182755" y="3697254"/>
            <a:ext cx="6858000" cy="1241822"/>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2800"/>
              <a:buFont typeface="Arial"/>
              <a:buNone/>
            </a:pPr>
            <a:r>
              <a:t/>
            </a:r>
            <a:endParaRPr b="1" i="0" sz="2800" u="none" cap="none" strike="noStrike">
              <a:solidFill>
                <a:schemeClr val="lt1"/>
              </a:solidFill>
              <a:latin typeface="Quattrocento Sans"/>
              <a:ea typeface="Quattrocento Sans"/>
              <a:cs typeface="Quattrocento Sans"/>
              <a:sym typeface="Quattrocento Sans"/>
            </a:endParaRPr>
          </a:p>
          <a:p>
            <a:pPr indent="0" lvl="0" marL="0" marR="0" rtl="0" algn="ctr">
              <a:lnSpc>
                <a:spcPct val="90000"/>
              </a:lnSpc>
              <a:spcBef>
                <a:spcPts val="1000"/>
              </a:spcBef>
              <a:spcAft>
                <a:spcPts val="0"/>
              </a:spcAft>
              <a:buClr>
                <a:schemeClr val="lt1"/>
              </a:buClr>
              <a:buSzPts val="2800"/>
              <a:buFont typeface="Arial"/>
              <a:buNone/>
            </a:pPr>
            <a:r>
              <a:rPr b="1" i="0" lang="en-US" sz="2800" u="none" cap="none" strike="noStrike">
                <a:solidFill>
                  <a:schemeClr val="lt1"/>
                </a:solidFill>
                <a:latin typeface="Quattrocento Sans"/>
                <a:ea typeface="Quattrocento Sans"/>
                <a:cs typeface="Quattrocento Sans"/>
                <a:sym typeface="Quattrocento Sans"/>
              </a:rPr>
              <a:t>Mallesham Dasari</a:t>
            </a:r>
            <a:endParaRPr b="1" i="0" sz="2800" u="none" cap="none" strike="noStrike">
              <a:solidFill>
                <a:schemeClr val="lt1"/>
              </a:solidFill>
              <a:latin typeface="Quattrocento Sans"/>
              <a:ea typeface="Quattrocento Sans"/>
              <a:cs typeface="Quattrocento Sans"/>
              <a:sym typeface="Quattrocento Sans"/>
            </a:endParaRPr>
          </a:p>
        </p:txBody>
      </p:sp>
      <p:pic>
        <p:nvPicPr>
          <p:cNvPr id="91" name="Google Shape;91;p13"/>
          <p:cNvPicPr preferRelativeResize="0"/>
          <p:nvPr/>
        </p:nvPicPr>
        <p:blipFill rotWithShape="1">
          <a:blip r:embed="rId3">
            <a:alphaModFix/>
          </a:blip>
          <a:srcRect b="0" l="0" r="0" t="0"/>
          <a:stretch/>
        </p:blipFill>
        <p:spPr>
          <a:xfrm>
            <a:off x="4283760" y="5226224"/>
            <a:ext cx="655991" cy="655991"/>
          </a:xfrm>
          <a:prstGeom prst="rect">
            <a:avLst/>
          </a:prstGeom>
          <a:noFill/>
          <a:ln>
            <a:noFill/>
          </a:ln>
        </p:spPr>
      </p:pic>
      <p:sp>
        <p:nvSpPr>
          <p:cNvPr id="92" name="Google Shape;92;p13"/>
          <p:cNvSpPr/>
          <p:nvPr/>
        </p:nvSpPr>
        <p:spPr>
          <a:xfrm>
            <a:off x="3374462" y="5937775"/>
            <a:ext cx="2474588"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0" i="0" lang="en-US" sz="1800" u="none" cap="none" strike="noStrike">
                <a:solidFill>
                  <a:schemeClr val="lt1"/>
                </a:solidFill>
                <a:latin typeface="Quattrocento Sans"/>
                <a:ea typeface="Quattrocento Sans"/>
                <a:cs typeface="Quattrocento Sans"/>
                <a:sym typeface="Quattrocento Sans"/>
              </a:rPr>
              <a:t>Stony Brook University</a:t>
            </a:r>
            <a:endParaRPr/>
          </a:p>
        </p:txBody>
      </p:sp>
      <p:sp>
        <p:nvSpPr>
          <p:cNvPr id="93" name="Google Shape;93;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2"/>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Video Coding Primer</a:t>
            </a:r>
            <a:endParaRPr b="0" i="0" sz="4400" u="none" cap="none" strike="noStrike">
              <a:solidFill>
                <a:schemeClr val="lt1"/>
              </a:solidFill>
              <a:latin typeface="Quattrocento Sans"/>
              <a:ea typeface="Quattrocento Sans"/>
              <a:cs typeface="Quattrocento Sans"/>
              <a:sym typeface="Quattrocento Sans"/>
            </a:endParaRPr>
          </a:p>
        </p:txBody>
      </p:sp>
      <p:sp>
        <p:nvSpPr>
          <p:cNvPr id="292" name="Google Shape;292;p2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93" name="Google Shape;293;p22"/>
          <p:cNvPicPr preferRelativeResize="0"/>
          <p:nvPr/>
        </p:nvPicPr>
        <p:blipFill rotWithShape="1">
          <a:blip r:embed="rId3">
            <a:alphaModFix/>
          </a:blip>
          <a:srcRect b="0" l="0" r="0" t="0"/>
          <a:stretch/>
        </p:blipFill>
        <p:spPr>
          <a:xfrm>
            <a:off x="4775292" y="1458805"/>
            <a:ext cx="3791765" cy="2286000"/>
          </a:xfrm>
          <a:prstGeom prst="rect">
            <a:avLst/>
          </a:prstGeom>
          <a:noFill/>
          <a:ln>
            <a:noFill/>
          </a:ln>
        </p:spPr>
      </p:pic>
      <p:pic>
        <p:nvPicPr>
          <p:cNvPr id="294" name="Google Shape;294;p22"/>
          <p:cNvPicPr preferRelativeResize="0"/>
          <p:nvPr/>
        </p:nvPicPr>
        <p:blipFill rotWithShape="1">
          <a:blip r:embed="rId4">
            <a:alphaModFix/>
          </a:blip>
          <a:srcRect b="0" l="0" r="0" t="0"/>
          <a:stretch/>
        </p:blipFill>
        <p:spPr>
          <a:xfrm>
            <a:off x="4775292" y="4093453"/>
            <a:ext cx="3791765" cy="2286000"/>
          </a:xfrm>
          <a:prstGeom prst="rect">
            <a:avLst/>
          </a:prstGeom>
          <a:noFill/>
          <a:ln>
            <a:noFill/>
          </a:ln>
        </p:spPr>
      </p:pic>
      <p:pic>
        <p:nvPicPr>
          <p:cNvPr id="295" name="Google Shape;295;p22"/>
          <p:cNvPicPr preferRelativeResize="0"/>
          <p:nvPr/>
        </p:nvPicPr>
        <p:blipFill rotWithShape="1">
          <a:blip r:embed="rId5">
            <a:alphaModFix/>
          </a:blip>
          <a:srcRect b="0" l="0" r="0" t="0"/>
          <a:stretch/>
        </p:blipFill>
        <p:spPr>
          <a:xfrm>
            <a:off x="734378" y="4093453"/>
            <a:ext cx="3254829" cy="2427090"/>
          </a:xfrm>
          <a:prstGeom prst="rect">
            <a:avLst/>
          </a:prstGeom>
          <a:noFill/>
          <a:ln>
            <a:noFill/>
          </a:ln>
        </p:spPr>
      </p:pic>
      <p:sp>
        <p:nvSpPr>
          <p:cNvPr id="296" name="Google Shape;296;p22"/>
          <p:cNvSpPr txBox="1"/>
          <p:nvPr/>
        </p:nvSpPr>
        <p:spPr>
          <a:xfrm>
            <a:off x="1221993" y="6379453"/>
            <a:ext cx="22795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91B9F"/>
                </a:solidFill>
                <a:latin typeface="Calibri"/>
                <a:ea typeface="Calibri"/>
                <a:cs typeface="Calibri"/>
                <a:sym typeface="Calibri"/>
              </a:rPr>
              <a:t>Intra Frame Prediction</a:t>
            </a:r>
            <a:endParaRPr sz="1800">
              <a:solidFill>
                <a:srgbClr val="E91B9F"/>
              </a:solidFill>
              <a:latin typeface="Calibri"/>
              <a:ea typeface="Calibri"/>
              <a:cs typeface="Calibri"/>
              <a:sym typeface="Calibri"/>
            </a:endParaRPr>
          </a:p>
        </p:txBody>
      </p:sp>
      <p:sp>
        <p:nvSpPr>
          <p:cNvPr id="297" name="Google Shape;297;p22"/>
          <p:cNvSpPr txBox="1"/>
          <p:nvPr/>
        </p:nvSpPr>
        <p:spPr>
          <a:xfrm>
            <a:off x="5527848" y="6379453"/>
            <a:ext cx="2286652"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91B9F"/>
                </a:solidFill>
                <a:latin typeface="Calibri"/>
                <a:ea typeface="Calibri"/>
                <a:cs typeface="Calibri"/>
                <a:sym typeface="Calibri"/>
              </a:rPr>
              <a:t>Inter Frame Prediction</a:t>
            </a:r>
            <a:endParaRPr sz="1800">
              <a:solidFill>
                <a:srgbClr val="E91B9F"/>
              </a:solidFill>
              <a:latin typeface="Calibri"/>
              <a:ea typeface="Calibri"/>
              <a:cs typeface="Calibri"/>
              <a:sym typeface="Calibri"/>
            </a:endParaRPr>
          </a:p>
        </p:txBody>
      </p:sp>
      <p:sp>
        <p:nvSpPr>
          <p:cNvPr id="298" name="Google Shape;298;p22"/>
          <p:cNvSpPr txBox="1"/>
          <p:nvPr>
            <p:ph idx="1" type="body"/>
          </p:nvPr>
        </p:nvSpPr>
        <p:spPr>
          <a:xfrm>
            <a:off x="0" y="1298789"/>
            <a:ext cx="4897578" cy="330332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Frame Prediction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Intra- and Inter-frame prediction</a:t>
            </a:r>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Transform Coding and Quantization</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Most of the “energy” is compacted into a few coefficients.</a:t>
            </a:r>
            <a:endParaRPr/>
          </a:p>
          <a:p>
            <a:pPr indent="-228600" lvl="1" marL="685800" marR="0" rtl="0" algn="l">
              <a:lnSpc>
                <a:spcPct val="90000"/>
              </a:lnSpc>
              <a:spcBef>
                <a:spcPts val="500"/>
              </a:spcBef>
              <a:spcAft>
                <a:spcPts val="0"/>
              </a:spcAft>
              <a:buClr>
                <a:schemeClr val="dk1"/>
              </a:buClr>
              <a:buSzPts val="2000"/>
              <a:buFont typeface="Arial"/>
              <a:buChar char="•"/>
            </a:pPr>
            <a:r>
              <a:rPr b="0" i="0" lang="en-US" sz="2000" u="none" cap="none" strike="noStrike">
                <a:solidFill>
                  <a:schemeClr val="dk1"/>
                </a:solidFill>
                <a:latin typeface="Calibri"/>
                <a:ea typeface="Calibri"/>
                <a:cs typeface="Calibri"/>
                <a:sym typeface="Calibri"/>
              </a:rPr>
              <a:t>Use quantization for lossy coding</a:t>
            </a:r>
            <a:endParaRPr b="0" i="0" sz="20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Entropy Coding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23"/>
          <p:cNvSpPr/>
          <p:nvPr/>
        </p:nvSpPr>
        <p:spPr>
          <a:xfrm>
            <a:off x="236718" y="5851309"/>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We want to capture these artifacts</a:t>
            </a:r>
            <a:endParaRPr sz="2800">
              <a:solidFill>
                <a:schemeClr val="lt1"/>
              </a:solidFill>
              <a:latin typeface="Quattrocento Sans"/>
              <a:ea typeface="Quattrocento Sans"/>
              <a:cs typeface="Quattrocento Sans"/>
              <a:sym typeface="Quattrocento Sans"/>
            </a:endParaRPr>
          </a:p>
        </p:txBody>
      </p:sp>
      <p:sp>
        <p:nvSpPr>
          <p:cNvPr id="305" name="Google Shape;305;p23"/>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Video QoE Artifacts</a:t>
            </a:r>
            <a:endParaRPr b="0" i="0" sz="4400" u="none" cap="none" strike="noStrike">
              <a:solidFill>
                <a:schemeClr val="lt1"/>
              </a:solidFill>
              <a:latin typeface="Quattrocento Sans"/>
              <a:ea typeface="Quattrocento Sans"/>
              <a:cs typeface="Quattrocento Sans"/>
              <a:sym typeface="Quattrocento Sans"/>
            </a:endParaRPr>
          </a:p>
        </p:txBody>
      </p:sp>
      <p:sp>
        <p:nvSpPr>
          <p:cNvPr id="306" name="Google Shape;306;p2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07" name="Google Shape;307;p23"/>
          <p:cNvPicPr preferRelativeResize="0"/>
          <p:nvPr/>
        </p:nvPicPr>
        <p:blipFill rotWithShape="1">
          <a:blip r:embed="rId3">
            <a:alphaModFix/>
          </a:blip>
          <a:srcRect b="37770" l="11759" r="11272" t="37562"/>
          <a:stretch/>
        </p:blipFill>
        <p:spPr>
          <a:xfrm>
            <a:off x="511959" y="1825625"/>
            <a:ext cx="3676681" cy="2839451"/>
          </a:xfrm>
          <a:prstGeom prst="rect">
            <a:avLst/>
          </a:prstGeom>
          <a:noFill/>
          <a:ln>
            <a:noFill/>
          </a:ln>
        </p:spPr>
      </p:pic>
      <p:sp>
        <p:nvSpPr>
          <p:cNvPr id="308" name="Google Shape;308;p23"/>
          <p:cNvSpPr txBox="1"/>
          <p:nvPr/>
        </p:nvSpPr>
        <p:spPr>
          <a:xfrm>
            <a:off x="952645" y="4953277"/>
            <a:ext cx="296619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Blurring effect (Spatial)</a:t>
            </a:r>
            <a:endParaRPr sz="1800">
              <a:solidFill>
                <a:schemeClr val="dk1"/>
              </a:solidFill>
              <a:latin typeface="Calibri"/>
              <a:ea typeface="Calibri"/>
              <a:cs typeface="Calibri"/>
              <a:sym typeface="Calibri"/>
            </a:endParaRPr>
          </a:p>
        </p:txBody>
      </p:sp>
      <p:sp>
        <p:nvSpPr>
          <p:cNvPr id="309" name="Google Shape;309;p23"/>
          <p:cNvSpPr txBox="1"/>
          <p:nvPr/>
        </p:nvSpPr>
        <p:spPr>
          <a:xfrm>
            <a:off x="4836641" y="4953277"/>
            <a:ext cx="2966190"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Freezes (Temporal)</a:t>
            </a:r>
            <a:endParaRPr sz="1800">
              <a:solidFill>
                <a:schemeClr val="dk1"/>
              </a:solidFill>
              <a:latin typeface="Calibri"/>
              <a:ea typeface="Calibri"/>
              <a:cs typeface="Calibri"/>
              <a:sym typeface="Calibri"/>
            </a:endParaRPr>
          </a:p>
        </p:txBody>
      </p:sp>
      <p:pic>
        <p:nvPicPr>
          <p:cNvPr id="310" name="Google Shape;310;p23"/>
          <p:cNvPicPr preferRelativeResize="0"/>
          <p:nvPr/>
        </p:nvPicPr>
        <p:blipFill rotWithShape="1">
          <a:blip r:embed="rId4">
            <a:alphaModFix/>
          </a:blip>
          <a:srcRect b="0" l="0" r="0" t="0"/>
          <a:stretch/>
        </p:blipFill>
        <p:spPr>
          <a:xfrm>
            <a:off x="4466898" y="1825625"/>
            <a:ext cx="4048452" cy="2839451"/>
          </a:xfrm>
          <a:prstGeom prst="rect">
            <a:avLst/>
          </a:prstGeom>
          <a:noFill/>
          <a:ln>
            <a:noFill/>
          </a:ln>
        </p:spPr>
      </p:pic>
      <p:sp>
        <p:nvSpPr>
          <p:cNvPr id="311" name="Google Shape;311;p23"/>
          <p:cNvSpPr/>
          <p:nvPr/>
        </p:nvSpPr>
        <p:spPr>
          <a:xfrm>
            <a:off x="2036941" y="5311218"/>
            <a:ext cx="3763787" cy="461665"/>
          </a:xfrm>
          <a:prstGeom prst="rect">
            <a:avLst/>
          </a:prstGeom>
          <a:noFill/>
          <a:ln>
            <a:noFill/>
          </a:ln>
        </p:spPr>
        <p:txBody>
          <a:bodyPr anchorCtr="0" anchor="t" bIns="45700" lIns="91425" spcFirstLastPara="1" rIns="91425" wrap="square" tIns="45700">
            <a:noAutofit/>
          </a:bodyPr>
          <a:lstStyle/>
          <a:p>
            <a:pPr indent="0" lvl="2" marL="914400" marR="0" rtl="0" algn="l">
              <a:spcBef>
                <a:spcPts val="0"/>
              </a:spcBef>
              <a:spcAft>
                <a:spcPts val="0"/>
              </a:spcAft>
              <a:buNone/>
            </a:pPr>
            <a:r>
              <a:rPr b="0" i="0" lang="en-US" sz="2400" u="none" cap="none" strike="noStrike">
                <a:solidFill>
                  <a:schemeClr val="dk1"/>
                </a:solidFill>
                <a:latin typeface="Calibri"/>
                <a:ea typeface="Calibri"/>
                <a:cs typeface="Calibri"/>
                <a:sym typeface="Calibri"/>
              </a:rPr>
              <a:t>QoE = f(Blur, Freezes)</a:t>
            </a:r>
            <a:endParaRPr b="0" i="0" sz="2400" u="none" cap="none" strike="noStrike">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04"/>
                                        </p:tgtEl>
                                        <p:attrNameLst>
                                          <p:attrName>style.visibility</p:attrName>
                                        </p:attrNameLst>
                                      </p:cBhvr>
                                      <p:to>
                                        <p:strVal val="visible"/>
                                      </p:to>
                                    </p:set>
                                    <p:anim calcmode="lin" valueType="num">
                                      <p:cBhvr additive="base">
                                        <p:cTn dur="500"/>
                                        <p:tgtEl>
                                          <p:spTgt spid="30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24"/>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Limitations of prior QoE Metrics</a:t>
            </a:r>
            <a:endParaRPr b="0" i="0" sz="4400" u="none" cap="none" strike="noStrike">
              <a:solidFill>
                <a:schemeClr val="lt1"/>
              </a:solidFill>
              <a:latin typeface="Quattrocento Sans"/>
              <a:ea typeface="Quattrocento Sans"/>
              <a:cs typeface="Quattrocento Sans"/>
              <a:sym typeface="Quattrocento Sans"/>
            </a:endParaRPr>
          </a:p>
        </p:txBody>
      </p:sp>
      <p:sp>
        <p:nvSpPr>
          <p:cNvPr id="318" name="Google Shape;318;p2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19" name="Google Shape;319;p24"/>
          <p:cNvPicPr preferRelativeResize="0"/>
          <p:nvPr/>
        </p:nvPicPr>
        <p:blipFill rotWithShape="1">
          <a:blip r:embed="rId3">
            <a:alphaModFix/>
          </a:blip>
          <a:srcRect b="0" l="0" r="0" t="0"/>
          <a:stretch/>
        </p:blipFill>
        <p:spPr>
          <a:xfrm>
            <a:off x="3026229" y="1515166"/>
            <a:ext cx="6117771" cy="3677637"/>
          </a:xfrm>
          <a:prstGeom prst="rect">
            <a:avLst/>
          </a:prstGeom>
          <a:noFill/>
          <a:ln>
            <a:noFill/>
          </a:ln>
        </p:spPr>
      </p:pic>
      <p:sp>
        <p:nvSpPr>
          <p:cNvPr id="320" name="Google Shape;320;p24"/>
          <p:cNvSpPr txBox="1"/>
          <p:nvPr>
            <p:ph idx="1" type="body"/>
          </p:nvPr>
        </p:nvSpPr>
        <p:spPr>
          <a:xfrm>
            <a:off x="-332343" y="2040125"/>
            <a:ext cx="3456709" cy="2904317"/>
          </a:xfrm>
          <a:prstGeom prst="rect">
            <a:avLst/>
          </a:prstGeom>
          <a:noFill/>
          <a:ln>
            <a:noFill/>
          </a:ln>
        </p:spPr>
        <p:txBody>
          <a:bodyPr anchorCtr="0" anchor="t" bIns="45700" lIns="91425" spcFirstLastPara="1" rIns="91425" wrap="square" tIns="45700">
            <a:noAutofit/>
          </a:bodyPr>
          <a:lstStyle/>
          <a:p>
            <a:pPr indent="-228600" lvl="1" marL="685800" marR="0" rtl="0" algn="l">
              <a:lnSpc>
                <a:spcPct val="90000"/>
              </a:lnSpc>
              <a:spcBef>
                <a:spcPts val="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No clear separation between low quality and high quality videos</a:t>
            </a:r>
            <a:endParaRPr/>
          </a:p>
          <a:p>
            <a:pPr indent="-228600" lvl="1" marL="685800" marR="0" rtl="0" algn="l">
              <a:lnSpc>
                <a:spcPct val="9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Even for same video too much overlap</a:t>
            </a:r>
            <a:endParaRPr/>
          </a:p>
        </p:txBody>
      </p:sp>
      <p:sp>
        <p:nvSpPr>
          <p:cNvPr id="321" name="Google Shape;321;p24"/>
          <p:cNvSpPr/>
          <p:nvPr/>
        </p:nvSpPr>
        <p:spPr>
          <a:xfrm>
            <a:off x="163286" y="6077248"/>
            <a:ext cx="9101929"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200">
                <a:solidFill>
                  <a:srgbClr val="000000"/>
                </a:solidFill>
                <a:latin typeface="Times New Roman"/>
                <a:ea typeface="Times New Roman"/>
                <a:cs typeface="Times New Roman"/>
                <a:sym typeface="Times New Roman"/>
              </a:rPr>
              <a:t>1. X. Marichal, Wei-Ying Ma and HongJiang Zhang, "Blur determination in the compressed domain using DCT information," </a:t>
            </a:r>
            <a:r>
              <a:rPr i="1" lang="en-US" sz="1200">
                <a:solidFill>
                  <a:srgbClr val="000000"/>
                </a:solidFill>
                <a:latin typeface="Times New Roman"/>
                <a:ea typeface="Times New Roman"/>
                <a:cs typeface="Times New Roman"/>
                <a:sym typeface="Times New Roman"/>
              </a:rPr>
              <a:t>Springr 2016</a:t>
            </a:r>
            <a:endParaRPr sz="1200">
              <a:solidFill>
                <a:schemeClr val="dk1"/>
              </a:solidFill>
              <a:latin typeface="Calibri"/>
              <a:ea typeface="Calibri"/>
              <a:cs typeface="Calibri"/>
              <a:sym typeface="Calibri"/>
            </a:endParaRPr>
          </a:p>
        </p:txBody>
      </p:sp>
      <p:sp>
        <p:nvSpPr>
          <p:cNvPr id="322" name="Google Shape;322;p24"/>
          <p:cNvSpPr/>
          <p:nvPr/>
        </p:nvSpPr>
        <p:spPr>
          <a:xfrm>
            <a:off x="236718" y="493064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Similar behavior for temporal variation</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22"/>
                                        </p:tgtEl>
                                        <p:attrNameLst>
                                          <p:attrName>style.visibility</p:attrName>
                                        </p:attrNameLst>
                                      </p:cBhvr>
                                      <p:to>
                                        <p:strVal val="visible"/>
                                      </p:to>
                                    </p:set>
                                    <p:anim calcmode="lin" valueType="num">
                                      <p:cBhvr additive="base">
                                        <p:cTn dur="500"/>
                                        <p:tgtEl>
                                          <p:spTgt spid="3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25"/>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Our QoE Metrics (Spatial)</a:t>
            </a:r>
            <a:endParaRPr b="0" i="0" sz="4400" u="none" cap="none" strike="noStrike">
              <a:solidFill>
                <a:schemeClr val="lt1"/>
              </a:solidFill>
              <a:latin typeface="Quattrocento Sans"/>
              <a:ea typeface="Quattrocento Sans"/>
              <a:cs typeface="Quattrocento Sans"/>
              <a:sym typeface="Quattrocento Sans"/>
            </a:endParaRPr>
          </a:p>
        </p:txBody>
      </p:sp>
      <p:sp>
        <p:nvSpPr>
          <p:cNvPr id="329" name="Google Shape;329;p2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30" name="Google Shape;330;p25"/>
          <p:cNvSpPr txBox="1"/>
          <p:nvPr/>
        </p:nvSpPr>
        <p:spPr>
          <a:xfrm>
            <a:off x="0" y="1101797"/>
            <a:ext cx="450668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1. Perceived Bitrate (PBR)</a:t>
            </a:r>
            <a:endParaRPr b="1" sz="3200">
              <a:solidFill>
                <a:schemeClr val="dk1"/>
              </a:solidFill>
              <a:latin typeface="Calibri"/>
              <a:ea typeface="Calibri"/>
              <a:cs typeface="Calibri"/>
              <a:sym typeface="Calibri"/>
            </a:endParaRPr>
          </a:p>
        </p:txBody>
      </p:sp>
      <p:sp>
        <p:nvSpPr>
          <p:cNvPr id="331" name="Google Shape;331;p25"/>
          <p:cNvSpPr txBox="1"/>
          <p:nvPr>
            <p:ph idx="1" type="body"/>
          </p:nvPr>
        </p:nvSpPr>
        <p:spPr>
          <a:xfrm>
            <a:off x="533400" y="2076782"/>
            <a:ext cx="4116185" cy="2726055"/>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Typically video compression is very motion sensitive</a:t>
            </a:r>
            <a:endParaRPr/>
          </a:p>
          <a:p>
            <a:pPr indent="-228600" lvl="1" marL="685800" marR="0" rtl="0" algn="l">
              <a:lnSpc>
                <a:spcPct val="80000"/>
              </a:lnSpc>
              <a:spcBef>
                <a:spcPts val="500"/>
              </a:spcBef>
              <a:spcAft>
                <a:spcPts val="0"/>
              </a:spcAft>
              <a:buClr>
                <a:schemeClr val="dk1"/>
              </a:buClr>
              <a:buSzPts val="2400"/>
              <a:buFont typeface="Arial"/>
              <a:buChar char="•"/>
            </a:pPr>
            <a:r>
              <a:rPr b="0" i="0" lang="en-US" sz="2400" u="none" cap="none" strike="noStrike">
                <a:solidFill>
                  <a:schemeClr val="dk1"/>
                </a:solidFill>
                <a:latin typeface="Calibri"/>
                <a:ea typeface="Calibri"/>
                <a:cs typeface="Calibri"/>
                <a:sym typeface="Calibri"/>
              </a:rPr>
              <a:t>Use intra only</a:t>
            </a:r>
            <a:endParaRPr b="0" i="0" sz="2400" u="none" cap="none" strike="noStrike">
              <a:solidFill>
                <a:schemeClr val="dk1"/>
              </a:solidFill>
              <a:latin typeface="Calibri"/>
              <a:ea typeface="Calibri"/>
              <a:cs typeface="Calibri"/>
              <a:sym typeface="Calibri"/>
            </a:endParaRPr>
          </a:p>
          <a:p>
            <a:pPr indent="-228600" lvl="0" marL="228600" marR="0" rtl="0" algn="l">
              <a:lnSpc>
                <a:spcPct val="8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Matching macroblock is chosen from the same image. </a:t>
            </a:r>
            <a:endParaRPr b="0" i="0" sz="2800" u="none" cap="none" strike="noStrike">
              <a:solidFill>
                <a:schemeClr val="dk1"/>
              </a:solidFill>
              <a:latin typeface="Calibri"/>
              <a:ea typeface="Calibri"/>
              <a:cs typeface="Calibri"/>
              <a:sym typeface="Calibri"/>
            </a:endParaRPr>
          </a:p>
        </p:txBody>
      </p:sp>
      <p:sp>
        <p:nvSpPr>
          <p:cNvPr id="332" name="Google Shape;332;p25"/>
          <p:cNvSpPr txBox="1"/>
          <p:nvPr/>
        </p:nvSpPr>
        <p:spPr>
          <a:xfrm>
            <a:off x="-793800" y="5329046"/>
            <a:ext cx="8606651"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                               Recorded video bitrate – Compressed video bitrate</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400">
                <a:solidFill>
                  <a:schemeClr val="dk1"/>
                </a:solidFill>
                <a:latin typeface="Calibri"/>
                <a:ea typeface="Calibri"/>
                <a:cs typeface="Calibri"/>
                <a:sym typeface="Calibri"/>
              </a:rPr>
              <a:t>                                                          Recorded video bitrate</a:t>
            </a:r>
            <a:endParaRPr i="1" sz="2400">
              <a:solidFill>
                <a:schemeClr val="dk1"/>
              </a:solidFill>
              <a:latin typeface="Calibri"/>
              <a:ea typeface="Calibri"/>
              <a:cs typeface="Calibri"/>
              <a:sym typeface="Calibri"/>
            </a:endParaRPr>
          </a:p>
        </p:txBody>
      </p:sp>
      <p:sp>
        <p:nvSpPr>
          <p:cNvPr id="333" name="Google Shape;333;p25"/>
          <p:cNvSpPr txBox="1"/>
          <p:nvPr/>
        </p:nvSpPr>
        <p:spPr>
          <a:xfrm>
            <a:off x="-10886" y="5513713"/>
            <a:ext cx="8736687"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 PBR =                                                                                                        </a:t>
            </a:r>
            <a:r>
              <a:rPr i="1" lang="en-US" sz="2400">
                <a:solidFill>
                  <a:schemeClr val="dk1"/>
                </a:solidFill>
                <a:latin typeface="Calibri"/>
                <a:ea typeface="Calibri"/>
                <a:cs typeface="Calibri"/>
                <a:sym typeface="Calibri"/>
              </a:rPr>
              <a:t>x 100</a:t>
            </a:r>
            <a:endParaRPr i="1" sz="2400">
              <a:solidFill>
                <a:schemeClr val="dk1"/>
              </a:solidFill>
              <a:latin typeface="Calibri"/>
              <a:ea typeface="Calibri"/>
              <a:cs typeface="Calibri"/>
              <a:sym typeface="Calibri"/>
            </a:endParaRPr>
          </a:p>
        </p:txBody>
      </p:sp>
      <p:cxnSp>
        <p:nvCxnSpPr>
          <p:cNvPr id="334" name="Google Shape;334;p25"/>
          <p:cNvCxnSpPr>
            <a:endCxn id="332" idx="3"/>
          </p:cNvCxnSpPr>
          <p:nvPr/>
        </p:nvCxnSpPr>
        <p:spPr>
          <a:xfrm>
            <a:off x="1103951" y="5744545"/>
            <a:ext cx="6708900" cy="0"/>
          </a:xfrm>
          <a:prstGeom prst="straightConnector1">
            <a:avLst/>
          </a:prstGeom>
          <a:noFill/>
          <a:ln cap="flat" cmpd="sng" w="19050">
            <a:solidFill>
              <a:schemeClr val="dk1"/>
            </a:solidFill>
            <a:prstDash val="solid"/>
            <a:miter lim="800000"/>
            <a:headEnd len="sm" w="sm" type="none"/>
            <a:tailEnd len="sm" w="sm" type="none"/>
          </a:ln>
        </p:spPr>
      </p:cxnSp>
      <p:pic>
        <p:nvPicPr>
          <p:cNvPr id="335" name="Google Shape;335;p25"/>
          <p:cNvPicPr preferRelativeResize="0"/>
          <p:nvPr/>
        </p:nvPicPr>
        <p:blipFill rotWithShape="1">
          <a:blip r:embed="rId3">
            <a:alphaModFix/>
          </a:blip>
          <a:srcRect b="0" l="0" r="0" t="0"/>
          <a:stretch/>
        </p:blipFill>
        <p:spPr>
          <a:xfrm>
            <a:off x="5000657" y="1512510"/>
            <a:ext cx="3514693" cy="2639103"/>
          </a:xfrm>
          <a:prstGeom prst="rect">
            <a:avLst/>
          </a:prstGeom>
          <a:noFill/>
          <a:ln>
            <a:noFill/>
          </a:ln>
        </p:spPr>
      </p:pic>
      <p:sp>
        <p:nvSpPr>
          <p:cNvPr id="336" name="Google Shape;336;p25"/>
          <p:cNvSpPr txBox="1"/>
          <p:nvPr/>
        </p:nvSpPr>
        <p:spPr>
          <a:xfrm>
            <a:off x="-10886" y="4330542"/>
            <a:ext cx="450668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2. cPBR(            ) </a:t>
            </a:r>
            <a:endParaRPr b="1" sz="3200">
              <a:solidFill>
                <a:schemeClr val="dk1"/>
              </a:solidFill>
              <a:latin typeface="Calibri"/>
              <a:ea typeface="Calibri"/>
              <a:cs typeface="Calibri"/>
              <a:sym typeface="Calibri"/>
            </a:endParaRPr>
          </a:p>
        </p:txBody>
      </p:sp>
      <p:pic>
        <p:nvPicPr>
          <p:cNvPr descr="http://latex2png.com/output/latex_34eecebe768141c4b9f371173b7a53bf.png" id="337" name="Google Shape;337;p25"/>
          <p:cNvPicPr preferRelativeResize="0"/>
          <p:nvPr/>
        </p:nvPicPr>
        <p:blipFill rotWithShape="1">
          <a:blip r:embed="rId4">
            <a:alphaModFix/>
          </a:blip>
          <a:srcRect b="0" l="0" r="0" t="0"/>
          <a:stretch/>
        </p:blipFill>
        <p:spPr>
          <a:xfrm>
            <a:off x="1456374" y="4731333"/>
            <a:ext cx="971832" cy="55349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6"/>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Our QoE Metrics (Temporal)</a:t>
            </a:r>
            <a:endParaRPr b="0" i="0" sz="4400" u="none" cap="none" strike="noStrike">
              <a:solidFill>
                <a:schemeClr val="lt1"/>
              </a:solidFill>
              <a:latin typeface="Quattrocento Sans"/>
              <a:ea typeface="Quattrocento Sans"/>
              <a:cs typeface="Quattrocento Sans"/>
              <a:sym typeface="Quattrocento Sans"/>
            </a:endParaRPr>
          </a:p>
        </p:txBody>
      </p:sp>
      <p:sp>
        <p:nvSpPr>
          <p:cNvPr id="344" name="Google Shape;344;p2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45" name="Google Shape;345;p26"/>
          <p:cNvSpPr txBox="1"/>
          <p:nvPr/>
        </p:nvSpPr>
        <p:spPr>
          <a:xfrm>
            <a:off x="206829" y="3254366"/>
            <a:ext cx="3940628"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4. Number of freezes</a:t>
            </a:r>
            <a:endParaRPr b="1" sz="3200">
              <a:solidFill>
                <a:schemeClr val="dk1"/>
              </a:solidFill>
              <a:latin typeface="Calibri"/>
              <a:ea typeface="Calibri"/>
              <a:cs typeface="Calibri"/>
              <a:sym typeface="Calibri"/>
            </a:endParaRPr>
          </a:p>
        </p:txBody>
      </p:sp>
      <p:sp>
        <p:nvSpPr>
          <p:cNvPr id="346" name="Google Shape;346;p26"/>
          <p:cNvSpPr txBox="1"/>
          <p:nvPr>
            <p:ph idx="1" type="body"/>
          </p:nvPr>
        </p:nvSpPr>
        <p:spPr>
          <a:xfrm>
            <a:off x="870858" y="2265954"/>
            <a:ext cx="4212772" cy="189847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Ffmpeg’s </a:t>
            </a:r>
            <a:r>
              <a:rPr b="0" i="1" lang="en-US" sz="2800" u="none" cap="none" strike="noStrike">
                <a:solidFill>
                  <a:schemeClr val="dk1"/>
                </a:solidFill>
                <a:latin typeface="Calibri"/>
                <a:ea typeface="Calibri"/>
                <a:cs typeface="Calibri"/>
                <a:sym typeface="Calibri"/>
              </a:rPr>
              <a:t>mpdecimate</a:t>
            </a:r>
            <a:endParaRPr b="0" i="0" sz="2800" u="none" cap="none" strike="noStrike">
              <a:solidFill>
                <a:schemeClr val="dk1"/>
              </a:solidFill>
              <a:latin typeface="Calibri"/>
              <a:ea typeface="Calibri"/>
              <a:cs typeface="Calibri"/>
              <a:sym typeface="Calibri"/>
            </a:endParaRPr>
          </a:p>
          <a:p>
            <a:pPr indent="-228600" lvl="0" marL="228600" marR="0" rtl="0" algn="l">
              <a:lnSpc>
                <a:spcPct val="90000"/>
              </a:lnSpc>
              <a:spcBef>
                <a:spcPts val="100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Similar to Inter-frame prediction</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47" name="Google Shape;347;p26"/>
          <p:cNvSpPr txBox="1"/>
          <p:nvPr/>
        </p:nvSpPr>
        <p:spPr>
          <a:xfrm>
            <a:off x="1608671" y="5082061"/>
            <a:ext cx="5586786" cy="83099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1" lang="en-US" sz="2400">
                <a:solidFill>
                  <a:schemeClr val="dk1"/>
                </a:solidFill>
                <a:latin typeface="Calibri"/>
                <a:ea typeface="Calibri"/>
                <a:cs typeface="Calibri"/>
                <a:sym typeface="Calibri"/>
              </a:rPr>
              <a:t>                               Number of unique frames </a:t>
            </a:r>
            <a:endParaRPr i="1" sz="2400">
              <a:solidFill>
                <a:schemeClr val="dk1"/>
              </a:solidFill>
              <a:latin typeface="Calibri"/>
              <a:ea typeface="Calibri"/>
              <a:cs typeface="Calibri"/>
              <a:sym typeface="Calibri"/>
            </a:endParaRPr>
          </a:p>
          <a:p>
            <a:pPr indent="0" lvl="0" marL="0" marR="0" rtl="0" algn="l">
              <a:spcBef>
                <a:spcPts val="0"/>
              </a:spcBef>
              <a:spcAft>
                <a:spcPts val="0"/>
              </a:spcAft>
              <a:buNone/>
            </a:pPr>
            <a:r>
              <a:rPr i="1" lang="en-US" sz="2400">
                <a:solidFill>
                  <a:schemeClr val="dk1"/>
                </a:solidFill>
                <a:latin typeface="Calibri"/>
                <a:ea typeface="Calibri"/>
                <a:cs typeface="Calibri"/>
                <a:sym typeface="Calibri"/>
              </a:rPr>
              <a:t>                                           Total frames</a:t>
            </a:r>
            <a:endParaRPr i="1" sz="2400">
              <a:solidFill>
                <a:schemeClr val="dk1"/>
              </a:solidFill>
              <a:latin typeface="Calibri"/>
              <a:ea typeface="Calibri"/>
              <a:cs typeface="Calibri"/>
              <a:sym typeface="Calibri"/>
            </a:endParaRPr>
          </a:p>
        </p:txBody>
      </p:sp>
      <p:cxnSp>
        <p:nvCxnSpPr>
          <p:cNvPr id="348" name="Google Shape;348;p26"/>
          <p:cNvCxnSpPr/>
          <p:nvPr/>
        </p:nvCxnSpPr>
        <p:spPr>
          <a:xfrm>
            <a:off x="3790763" y="5497559"/>
            <a:ext cx="3404694" cy="1"/>
          </a:xfrm>
          <a:prstGeom prst="straightConnector1">
            <a:avLst/>
          </a:prstGeom>
          <a:noFill/>
          <a:ln cap="flat" cmpd="sng" w="19050">
            <a:solidFill>
              <a:schemeClr val="dk1"/>
            </a:solidFill>
            <a:prstDash val="solid"/>
            <a:miter lim="800000"/>
            <a:headEnd len="sm" w="sm" type="none"/>
            <a:tailEnd len="sm" w="sm" type="none"/>
          </a:ln>
        </p:spPr>
      </p:cxnSp>
      <p:sp>
        <p:nvSpPr>
          <p:cNvPr id="349" name="Google Shape;349;p26"/>
          <p:cNvSpPr txBox="1"/>
          <p:nvPr/>
        </p:nvSpPr>
        <p:spPr>
          <a:xfrm>
            <a:off x="1410832" y="5205269"/>
            <a:ext cx="2397579"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Calibri"/>
                <a:ea typeface="Calibri"/>
                <a:cs typeface="Calibri"/>
                <a:sym typeface="Calibri"/>
              </a:rPr>
              <a:t>Freeze Ratio = 1 - </a:t>
            </a:r>
            <a:endParaRPr sz="2400">
              <a:solidFill>
                <a:schemeClr val="dk1"/>
              </a:solidFill>
              <a:latin typeface="Calibri"/>
              <a:ea typeface="Calibri"/>
              <a:cs typeface="Calibri"/>
              <a:sym typeface="Calibri"/>
            </a:endParaRPr>
          </a:p>
        </p:txBody>
      </p:sp>
      <p:sp>
        <p:nvSpPr>
          <p:cNvPr id="350" name="Google Shape;350;p26"/>
          <p:cNvSpPr txBox="1"/>
          <p:nvPr/>
        </p:nvSpPr>
        <p:spPr>
          <a:xfrm>
            <a:off x="206829" y="1487811"/>
            <a:ext cx="2754086"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3. Freeze Ratio</a:t>
            </a:r>
            <a:endParaRPr b="1" sz="3200">
              <a:solidFill>
                <a:schemeClr val="dk1"/>
              </a:solidFill>
              <a:latin typeface="Calibri"/>
              <a:ea typeface="Calibri"/>
              <a:cs typeface="Calibri"/>
              <a:sym typeface="Calibri"/>
            </a:endParaRPr>
          </a:p>
        </p:txBody>
      </p:sp>
      <p:sp>
        <p:nvSpPr>
          <p:cNvPr id="351" name="Google Shape;351;p26"/>
          <p:cNvSpPr txBox="1"/>
          <p:nvPr/>
        </p:nvSpPr>
        <p:spPr>
          <a:xfrm>
            <a:off x="206829" y="3774459"/>
            <a:ext cx="3940628" cy="1325563"/>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Calibri"/>
              <a:buNone/>
            </a:pPr>
            <a:r>
              <a:rPr b="1" lang="en-US" sz="3200">
                <a:solidFill>
                  <a:schemeClr val="dk1"/>
                </a:solidFill>
                <a:latin typeface="Calibri"/>
                <a:ea typeface="Calibri"/>
                <a:cs typeface="Calibri"/>
                <a:sym typeface="Calibri"/>
              </a:rPr>
              <a:t>5. Length of freezes</a:t>
            </a:r>
            <a:endParaRPr b="1" sz="3200">
              <a:solidFill>
                <a:schemeClr val="dk1"/>
              </a:solidFill>
              <a:latin typeface="Calibri"/>
              <a:ea typeface="Calibri"/>
              <a:cs typeface="Calibri"/>
              <a:sym typeface="Calibri"/>
            </a:endParaRPr>
          </a:p>
        </p:txBody>
      </p:sp>
      <p:pic>
        <p:nvPicPr>
          <p:cNvPr id="352" name="Google Shape;352;p26"/>
          <p:cNvPicPr preferRelativeResize="0"/>
          <p:nvPr/>
        </p:nvPicPr>
        <p:blipFill rotWithShape="1">
          <a:blip r:embed="rId3">
            <a:alphaModFix/>
          </a:blip>
          <a:srcRect b="0" l="0" r="0" t="0"/>
          <a:stretch/>
        </p:blipFill>
        <p:spPr>
          <a:xfrm>
            <a:off x="4760390" y="1910756"/>
            <a:ext cx="3909378" cy="274190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Measurement Testbed</a:t>
            </a:r>
            <a:endParaRPr b="0" i="0" sz="4400" u="none" cap="none" strike="noStrike">
              <a:solidFill>
                <a:schemeClr val="lt1"/>
              </a:solidFill>
              <a:latin typeface="Quattrocento Sans"/>
              <a:ea typeface="Quattrocento Sans"/>
              <a:cs typeface="Quattrocento Sans"/>
              <a:sym typeface="Quattrocento Sans"/>
            </a:endParaRPr>
          </a:p>
        </p:txBody>
      </p:sp>
      <p:sp>
        <p:nvSpPr>
          <p:cNvPr id="359" name="Google Shape;359;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60" name="Google Shape;360;p27"/>
          <p:cNvPicPr preferRelativeResize="0"/>
          <p:nvPr/>
        </p:nvPicPr>
        <p:blipFill rotWithShape="1">
          <a:blip r:embed="rId3">
            <a:alphaModFix/>
          </a:blip>
          <a:srcRect b="0" l="0" r="0" t="0"/>
          <a:stretch/>
        </p:blipFill>
        <p:spPr>
          <a:xfrm>
            <a:off x="96544" y="1393824"/>
            <a:ext cx="8850126" cy="48436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Google Shape;366;p28"/>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Microbenchmark of QoE Artifacts</a:t>
            </a:r>
            <a:endParaRPr b="0" i="0" sz="4400" u="none" cap="none" strike="noStrike">
              <a:solidFill>
                <a:schemeClr val="lt1"/>
              </a:solidFill>
              <a:latin typeface="Quattrocento Sans"/>
              <a:ea typeface="Quattrocento Sans"/>
              <a:cs typeface="Quattrocento Sans"/>
              <a:sym typeface="Quattrocento Sans"/>
            </a:endParaRPr>
          </a:p>
        </p:txBody>
      </p:sp>
      <p:sp>
        <p:nvSpPr>
          <p:cNvPr id="367" name="Google Shape;367;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368" name="Google Shape;368;p28"/>
          <p:cNvPicPr preferRelativeResize="0"/>
          <p:nvPr/>
        </p:nvPicPr>
        <p:blipFill rotWithShape="1">
          <a:blip r:embed="rId3">
            <a:alphaModFix/>
          </a:blip>
          <a:srcRect b="0" l="0" r="0" t="0"/>
          <a:stretch/>
        </p:blipFill>
        <p:spPr>
          <a:xfrm>
            <a:off x="0" y="1581956"/>
            <a:ext cx="4834164" cy="2569759"/>
          </a:xfrm>
          <a:prstGeom prst="rect">
            <a:avLst/>
          </a:prstGeom>
          <a:noFill/>
          <a:ln>
            <a:noFill/>
          </a:ln>
        </p:spPr>
      </p:pic>
      <p:pic>
        <p:nvPicPr>
          <p:cNvPr id="369" name="Google Shape;369;p28"/>
          <p:cNvPicPr preferRelativeResize="0"/>
          <p:nvPr/>
        </p:nvPicPr>
        <p:blipFill rotWithShape="1">
          <a:blip r:embed="rId4">
            <a:alphaModFix/>
          </a:blip>
          <a:srcRect b="0" l="0" r="0" t="0"/>
          <a:stretch/>
        </p:blipFill>
        <p:spPr>
          <a:xfrm>
            <a:off x="4442278" y="1581956"/>
            <a:ext cx="4701722" cy="2569759"/>
          </a:xfrm>
          <a:prstGeom prst="rect">
            <a:avLst/>
          </a:prstGeom>
          <a:noFill/>
          <a:ln>
            <a:noFill/>
          </a:ln>
        </p:spPr>
      </p:pic>
      <p:sp>
        <p:nvSpPr>
          <p:cNvPr id="370" name="Google Shape;370;p28"/>
          <p:cNvSpPr/>
          <p:nvPr/>
        </p:nvSpPr>
        <p:spPr>
          <a:xfrm>
            <a:off x="236718" y="4293831"/>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Content and Motion Diversity</a:t>
            </a:r>
            <a:endParaRPr sz="2800">
              <a:solidFill>
                <a:schemeClr val="lt1"/>
              </a:solidFill>
              <a:latin typeface="Calibri"/>
              <a:ea typeface="Calibri"/>
              <a:cs typeface="Calibri"/>
              <a:sym typeface="Calibri"/>
            </a:endParaRPr>
          </a:p>
        </p:txBody>
      </p:sp>
      <p:sp>
        <p:nvSpPr>
          <p:cNvPr id="371" name="Google Shape;371;p28"/>
          <p:cNvSpPr/>
          <p:nvPr/>
        </p:nvSpPr>
        <p:spPr>
          <a:xfrm>
            <a:off x="236717" y="533506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Clear separation between good, average and bad </a:t>
            </a:r>
            <a:endParaRPr/>
          </a:p>
          <a:p>
            <a:pPr indent="0" lvl="0" marL="0" marR="0" rtl="0" algn="ctr">
              <a:spcBef>
                <a:spcPts val="0"/>
              </a:spcBef>
              <a:spcAft>
                <a:spcPts val="0"/>
              </a:spcAft>
              <a:buNone/>
            </a:pPr>
            <a:r>
              <a:rPr lang="en-US" sz="2800">
                <a:solidFill>
                  <a:schemeClr val="lt1"/>
                </a:solidFill>
                <a:latin typeface="Calibri"/>
                <a:ea typeface="Calibri"/>
                <a:cs typeface="Calibri"/>
                <a:sym typeface="Calibri"/>
              </a:rPr>
              <a:t>Network conditions</a:t>
            </a:r>
            <a:endParaRPr sz="2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500"/>
                                        <p:tgtEl>
                                          <p:spTgt spid="37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1"/>
                                        </p:tgtEl>
                                        <p:attrNameLst>
                                          <p:attrName>style.visibility</p:attrName>
                                        </p:attrNameLst>
                                      </p:cBhvr>
                                      <p:to>
                                        <p:strVal val="visible"/>
                                      </p:to>
                                    </p:set>
                                    <p:anim calcmode="lin" valueType="num">
                                      <p:cBhvr additive="base">
                                        <p:cTn dur="500"/>
                                        <p:tgtEl>
                                          <p:spTgt spid="3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6" name="Shape 376"/>
        <p:cNvGrpSpPr/>
        <p:nvPr/>
      </p:nvGrpSpPr>
      <p:grpSpPr>
        <a:xfrm>
          <a:off x="0" y="0"/>
          <a:ext cx="0" cy="0"/>
          <a:chOff x="0" y="0"/>
          <a:chExt cx="0" cy="0"/>
        </a:xfrm>
      </p:grpSpPr>
      <p:sp>
        <p:nvSpPr>
          <p:cNvPr id="377" name="Google Shape;377;p29"/>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Microbenchmark of QoE Artifacts</a:t>
            </a:r>
            <a:endParaRPr b="0" i="0" sz="4400" u="none" cap="none" strike="noStrike">
              <a:solidFill>
                <a:schemeClr val="lt1"/>
              </a:solidFill>
              <a:latin typeface="Quattrocento Sans"/>
              <a:ea typeface="Quattrocento Sans"/>
              <a:cs typeface="Quattrocento Sans"/>
              <a:sym typeface="Quattrocento Sans"/>
            </a:endParaRPr>
          </a:p>
        </p:txBody>
      </p:sp>
      <p:sp>
        <p:nvSpPr>
          <p:cNvPr id="378" name="Google Shape;378;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79" name="Google Shape;379;p29"/>
          <p:cNvSpPr/>
          <p:nvPr/>
        </p:nvSpPr>
        <p:spPr>
          <a:xfrm>
            <a:off x="236718" y="4293831"/>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Application Diversity</a:t>
            </a:r>
            <a:endParaRPr sz="2800">
              <a:solidFill>
                <a:schemeClr val="lt1"/>
              </a:solidFill>
              <a:latin typeface="Calibri"/>
              <a:ea typeface="Calibri"/>
              <a:cs typeface="Calibri"/>
              <a:sym typeface="Calibri"/>
            </a:endParaRPr>
          </a:p>
        </p:txBody>
      </p:sp>
      <p:sp>
        <p:nvSpPr>
          <p:cNvPr id="380" name="Google Shape;380;p29"/>
          <p:cNvSpPr/>
          <p:nvPr/>
        </p:nvSpPr>
        <p:spPr>
          <a:xfrm>
            <a:off x="236717" y="533506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Higher bitrate change for Hangouts</a:t>
            </a:r>
            <a:endParaRPr b="0" i="0" sz="2400" u="none" cap="none" strike="noStrike">
              <a:solidFill>
                <a:schemeClr val="lt1"/>
              </a:solidFill>
              <a:latin typeface="Calibri"/>
              <a:ea typeface="Calibri"/>
              <a:cs typeface="Calibri"/>
              <a:sym typeface="Calibri"/>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More blurry video in case of Hangouts compared to Skype</a:t>
            </a:r>
            <a:endParaRPr b="0" i="0" sz="2400" u="none" cap="none" strike="noStrike">
              <a:solidFill>
                <a:schemeClr val="lt1"/>
              </a:solidFill>
              <a:latin typeface="Calibri"/>
              <a:ea typeface="Calibri"/>
              <a:cs typeface="Calibri"/>
              <a:sym typeface="Calibri"/>
            </a:endParaRPr>
          </a:p>
        </p:txBody>
      </p:sp>
      <p:pic>
        <p:nvPicPr>
          <p:cNvPr id="381" name="Google Shape;381;p29"/>
          <p:cNvPicPr preferRelativeResize="0"/>
          <p:nvPr/>
        </p:nvPicPr>
        <p:blipFill rotWithShape="1">
          <a:blip r:embed="rId3">
            <a:alphaModFix/>
          </a:blip>
          <a:srcRect b="0" l="0" r="0" t="0"/>
          <a:stretch/>
        </p:blipFill>
        <p:spPr>
          <a:xfrm>
            <a:off x="0" y="1379393"/>
            <a:ext cx="4833257" cy="2606991"/>
          </a:xfrm>
          <a:prstGeom prst="rect">
            <a:avLst/>
          </a:prstGeom>
          <a:noFill/>
          <a:ln>
            <a:noFill/>
          </a:ln>
        </p:spPr>
      </p:pic>
      <p:pic>
        <p:nvPicPr>
          <p:cNvPr id="382" name="Google Shape;382;p29"/>
          <p:cNvPicPr preferRelativeResize="0"/>
          <p:nvPr/>
        </p:nvPicPr>
        <p:blipFill rotWithShape="1">
          <a:blip r:embed="rId4">
            <a:alphaModFix/>
          </a:blip>
          <a:srcRect b="0" l="0" r="0" t="0"/>
          <a:stretch/>
        </p:blipFill>
        <p:spPr>
          <a:xfrm>
            <a:off x="4561114" y="1379393"/>
            <a:ext cx="4582886" cy="260699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79"/>
                                        </p:tgtEl>
                                        <p:attrNameLst>
                                          <p:attrName>style.visibility</p:attrName>
                                        </p:attrNameLst>
                                      </p:cBhvr>
                                      <p:to>
                                        <p:strVal val="visible"/>
                                      </p:to>
                                    </p:set>
                                    <p:anim calcmode="lin" valueType="num">
                                      <p:cBhvr additive="base">
                                        <p:cTn dur="500"/>
                                        <p:tgtEl>
                                          <p:spTgt spid="379"/>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80"/>
                                        </p:tgtEl>
                                        <p:attrNameLst>
                                          <p:attrName>style.visibility</p:attrName>
                                        </p:attrNameLst>
                                      </p:cBhvr>
                                      <p:to>
                                        <p:strVal val="visible"/>
                                      </p:to>
                                    </p:set>
                                    <p:anim calcmode="lin" valueType="num">
                                      <p:cBhvr additive="base">
                                        <p:cTn dur="500"/>
                                        <p:tgtEl>
                                          <p:spTgt spid="3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0"/>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Microbenchmark of QoE Artifacts</a:t>
            </a:r>
            <a:endParaRPr b="0" i="0" sz="4400" u="none" cap="none" strike="noStrike">
              <a:solidFill>
                <a:schemeClr val="lt1"/>
              </a:solidFill>
              <a:latin typeface="Quattrocento Sans"/>
              <a:ea typeface="Quattrocento Sans"/>
              <a:cs typeface="Quattrocento Sans"/>
              <a:sym typeface="Quattrocento Sans"/>
            </a:endParaRPr>
          </a:p>
        </p:txBody>
      </p:sp>
      <p:sp>
        <p:nvSpPr>
          <p:cNvPr id="389" name="Google Shape;389;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390" name="Google Shape;390;p30"/>
          <p:cNvSpPr/>
          <p:nvPr/>
        </p:nvSpPr>
        <p:spPr>
          <a:xfrm>
            <a:off x="236718" y="4293831"/>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Device Diversity</a:t>
            </a:r>
            <a:endParaRPr sz="2800">
              <a:solidFill>
                <a:schemeClr val="lt1"/>
              </a:solidFill>
              <a:latin typeface="Calibri"/>
              <a:ea typeface="Calibri"/>
              <a:cs typeface="Calibri"/>
              <a:sym typeface="Calibri"/>
            </a:endParaRPr>
          </a:p>
        </p:txBody>
      </p:sp>
      <p:sp>
        <p:nvSpPr>
          <p:cNvPr id="391" name="Google Shape;391;p30"/>
          <p:cNvSpPr/>
          <p:nvPr/>
        </p:nvSpPr>
        <p:spPr>
          <a:xfrm>
            <a:off x="236717" y="533506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Similar trend with other measurements, no impact of device as the recording resolution is same</a:t>
            </a:r>
            <a:endParaRPr b="0" i="0" sz="2400" u="none" cap="none" strike="noStrike">
              <a:solidFill>
                <a:schemeClr val="lt1"/>
              </a:solidFill>
              <a:latin typeface="Calibri"/>
              <a:ea typeface="Calibri"/>
              <a:cs typeface="Calibri"/>
              <a:sym typeface="Calibri"/>
            </a:endParaRPr>
          </a:p>
        </p:txBody>
      </p:sp>
      <p:pic>
        <p:nvPicPr>
          <p:cNvPr id="392" name="Google Shape;392;p30"/>
          <p:cNvPicPr preferRelativeResize="0"/>
          <p:nvPr/>
        </p:nvPicPr>
        <p:blipFill rotWithShape="1">
          <a:blip r:embed="rId3">
            <a:alphaModFix/>
          </a:blip>
          <a:srcRect b="0" l="0" r="0" t="0"/>
          <a:stretch/>
        </p:blipFill>
        <p:spPr>
          <a:xfrm>
            <a:off x="4593771" y="1379590"/>
            <a:ext cx="4593318" cy="2653784"/>
          </a:xfrm>
          <a:prstGeom prst="rect">
            <a:avLst/>
          </a:prstGeom>
          <a:noFill/>
          <a:ln>
            <a:noFill/>
          </a:ln>
        </p:spPr>
      </p:pic>
      <p:pic>
        <p:nvPicPr>
          <p:cNvPr id="393" name="Google Shape;393;p30"/>
          <p:cNvPicPr preferRelativeResize="0"/>
          <p:nvPr/>
        </p:nvPicPr>
        <p:blipFill rotWithShape="1">
          <a:blip r:embed="rId4">
            <a:alphaModFix/>
          </a:blip>
          <a:srcRect b="0" l="0" r="0" t="0"/>
          <a:stretch/>
        </p:blipFill>
        <p:spPr>
          <a:xfrm>
            <a:off x="0" y="1379591"/>
            <a:ext cx="4593771" cy="26679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0"/>
                                        </p:tgtEl>
                                        <p:attrNameLst>
                                          <p:attrName>style.visibility</p:attrName>
                                        </p:attrNameLst>
                                      </p:cBhvr>
                                      <p:to>
                                        <p:strVal val="visible"/>
                                      </p:to>
                                    </p:set>
                                    <p:anim calcmode="lin" valueType="num">
                                      <p:cBhvr additive="base">
                                        <p:cTn dur="500"/>
                                        <p:tgtEl>
                                          <p:spTgt spid="3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91"/>
                                        </p:tgtEl>
                                        <p:attrNameLst>
                                          <p:attrName>style.visibility</p:attrName>
                                        </p:attrNameLst>
                                      </p:cBhvr>
                                      <p:to>
                                        <p:strVal val="visible"/>
                                      </p:to>
                                    </p:set>
                                    <p:anim calcmode="lin" valueType="num">
                                      <p:cBhvr additive="base">
                                        <p:cTn dur="500"/>
                                        <p:tgtEl>
                                          <p:spTgt spid="3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31"/>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MOS Prediction Model</a:t>
            </a:r>
            <a:endParaRPr b="0" i="0" sz="4400" u="none" cap="none" strike="noStrike">
              <a:solidFill>
                <a:schemeClr val="lt1"/>
              </a:solidFill>
              <a:latin typeface="Quattrocento Sans"/>
              <a:ea typeface="Quattrocento Sans"/>
              <a:cs typeface="Quattrocento Sans"/>
              <a:sym typeface="Quattrocento Sans"/>
            </a:endParaRPr>
          </a:p>
        </p:txBody>
      </p:sp>
      <p:sp>
        <p:nvSpPr>
          <p:cNvPr id="400" name="Google Shape;400;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01" name="Google Shape;401;p31"/>
          <p:cNvSpPr/>
          <p:nvPr/>
        </p:nvSpPr>
        <p:spPr>
          <a:xfrm>
            <a:off x="236718" y="3895112"/>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 Validate the QoE metrics by mapping them to actual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users’ experience</a:t>
            </a:r>
            <a:endParaRPr b="0" i="0" sz="2400" u="none" cap="none" strike="noStrike">
              <a:solidFill>
                <a:schemeClr val="lt1"/>
              </a:solidFill>
              <a:latin typeface="Calibri"/>
              <a:ea typeface="Calibri"/>
              <a:cs typeface="Calibri"/>
              <a:sym typeface="Calibri"/>
            </a:endParaRPr>
          </a:p>
        </p:txBody>
      </p:sp>
      <p:sp>
        <p:nvSpPr>
          <p:cNvPr id="402" name="Google Shape;402;p31"/>
          <p:cNvSpPr/>
          <p:nvPr/>
        </p:nvSpPr>
        <p:spPr>
          <a:xfrm>
            <a:off x="3222172" y="2203247"/>
            <a:ext cx="2405742" cy="1168141"/>
          </a:xfrm>
          <a:prstGeom prst="can">
            <a:avLst>
              <a:gd fmla="val 25000" name="adj"/>
            </a:avLst>
          </a:prstGeom>
          <a:gradFill>
            <a:gsLst>
              <a:gs pos="0">
                <a:srgbClr val="929292"/>
              </a:gs>
              <a:gs pos="23000">
                <a:srgbClr val="929292"/>
              </a:gs>
              <a:gs pos="69000">
                <a:srgbClr val="7B7B7B"/>
              </a:gs>
              <a:gs pos="97000">
                <a:srgbClr val="737373"/>
              </a:gs>
              <a:gs pos="100000">
                <a:srgbClr val="73737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QoE = M (Blur, Freezes)</a:t>
            </a:r>
            <a:endParaRPr sz="1800">
              <a:solidFill>
                <a:schemeClr val="lt1"/>
              </a:solidFill>
              <a:latin typeface="Calibri"/>
              <a:ea typeface="Calibri"/>
              <a:cs typeface="Calibri"/>
              <a:sym typeface="Calibri"/>
            </a:endParaRPr>
          </a:p>
        </p:txBody>
      </p:sp>
      <p:sp>
        <p:nvSpPr>
          <p:cNvPr id="403" name="Google Shape;403;p31"/>
          <p:cNvSpPr/>
          <p:nvPr/>
        </p:nvSpPr>
        <p:spPr>
          <a:xfrm>
            <a:off x="704129" y="1980138"/>
            <a:ext cx="2045788" cy="161436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User-study</a:t>
            </a:r>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MOS</a:t>
            </a:r>
            <a:endParaRPr sz="2400">
              <a:solidFill>
                <a:schemeClr val="lt1"/>
              </a:solidFill>
              <a:latin typeface="Quattrocento Sans"/>
              <a:ea typeface="Quattrocento Sans"/>
              <a:cs typeface="Quattrocento Sans"/>
              <a:sym typeface="Quattrocento Sans"/>
            </a:endParaRPr>
          </a:p>
        </p:txBody>
      </p:sp>
      <p:sp>
        <p:nvSpPr>
          <p:cNvPr id="404" name="Google Shape;404;p31"/>
          <p:cNvSpPr/>
          <p:nvPr/>
        </p:nvSpPr>
        <p:spPr>
          <a:xfrm>
            <a:off x="6100169" y="1980138"/>
            <a:ext cx="2045788" cy="1614360"/>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Predict MOS</a:t>
            </a:r>
            <a:endParaRPr/>
          </a:p>
          <a:p>
            <a:pPr indent="0" lvl="0" marL="0" marR="0" rtl="0" algn="ctr">
              <a:spcBef>
                <a:spcPts val="0"/>
              </a:spcBef>
              <a:spcAft>
                <a:spcPts val="0"/>
              </a:spcAft>
              <a:buNone/>
            </a:pPr>
            <a:r>
              <a:rPr lang="en-US" sz="2400">
                <a:solidFill>
                  <a:schemeClr val="lt1"/>
                </a:solidFill>
                <a:latin typeface="Quattrocento Sans"/>
                <a:ea typeface="Quattrocento Sans"/>
                <a:cs typeface="Quattrocento Sans"/>
                <a:sym typeface="Quattrocento Sans"/>
              </a:rPr>
              <a:t>From QoE Metrics</a:t>
            </a:r>
            <a:endParaRPr sz="2400">
              <a:solidFill>
                <a:schemeClr val="lt1"/>
              </a:solidFill>
              <a:latin typeface="Quattrocento Sans"/>
              <a:ea typeface="Quattrocento Sans"/>
              <a:cs typeface="Quattrocento Sans"/>
              <a:sym typeface="Quattrocento Sans"/>
            </a:endParaRPr>
          </a:p>
        </p:txBody>
      </p:sp>
      <p:sp>
        <p:nvSpPr>
          <p:cNvPr id="405" name="Google Shape;405;p31"/>
          <p:cNvSpPr/>
          <p:nvPr/>
        </p:nvSpPr>
        <p:spPr>
          <a:xfrm>
            <a:off x="236718" y="517630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800 video samples from 20 diverse videos, 200 users</a:t>
            </a:r>
            <a:endParaRPr b="0" i="0" sz="2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1"/>
                                        </p:tgtEl>
                                        <p:attrNameLst>
                                          <p:attrName>style.visibility</p:attrName>
                                        </p:attrNameLst>
                                      </p:cBhvr>
                                      <p:to>
                                        <p:strVal val="visible"/>
                                      </p:to>
                                    </p:set>
                                    <p:anim calcmode="lin" valueType="num">
                                      <p:cBhvr additive="base">
                                        <p:cTn dur="500"/>
                                        <p:tgtEl>
                                          <p:spTgt spid="40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05"/>
                                        </p:tgtEl>
                                        <p:attrNameLst>
                                          <p:attrName>style.visibility</p:attrName>
                                        </p:attrNameLst>
                                      </p:cBhvr>
                                      <p:to>
                                        <p:strVal val="visible"/>
                                      </p:to>
                                    </p:set>
                                    <p:anim calcmode="lin" valueType="num">
                                      <p:cBhvr additive="base">
                                        <p:cTn dur="500"/>
                                        <p:tgtEl>
                                          <p:spTgt spid="40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4"/>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Mobile Internet Ecosystem</a:t>
            </a:r>
            <a:endParaRPr b="0" i="0" sz="4400" u="none" cap="none" strike="noStrike">
              <a:solidFill>
                <a:schemeClr val="lt1"/>
              </a:solidFill>
              <a:latin typeface="Quattrocento Sans"/>
              <a:ea typeface="Quattrocento Sans"/>
              <a:cs typeface="Quattrocento Sans"/>
              <a:sym typeface="Quattrocento Sans"/>
            </a:endParaRPr>
          </a:p>
        </p:txBody>
      </p:sp>
      <p:pic>
        <p:nvPicPr>
          <p:cNvPr id="100" name="Google Shape;100;p14"/>
          <p:cNvPicPr preferRelativeResize="0"/>
          <p:nvPr/>
        </p:nvPicPr>
        <p:blipFill rotWithShape="1">
          <a:blip r:embed="rId3">
            <a:alphaModFix/>
          </a:blip>
          <a:srcRect b="6675" l="0" r="0" t="0"/>
          <a:stretch/>
        </p:blipFill>
        <p:spPr>
          <a:xfrm>
            <a:off x="0" y="1133259"/>
            <a:ext cx="9144000" cy="5842932"/>
          </a:xfrm>
          <a:prstGeom prst="rect">
            <a:avLst/>
          </a:prstGeom>
          <a:noFill/>
          <a:ln>
            <a:noFill/>
          </a:ln>
        </p:spPr>
      </p:pic>
      <p:pic>
        <p:nvPicPr>
          <p:cNvPr id="101" name="Google Shape;101;p14"/>
          <p:cNvPicPr preferRelativeResize="0"/>
          <p:nvPr/>
        </p:nvPicPr>
        <p:blipFill rotWithShape="1">
          <a:blip r:embed="rId4">
            <a:alphaModFix/>
          </a:blip>
          <a:srcRect b="0" l="0" r="0" t="0"/>
          <a:stretch/>
        </p:blipFill>
        <p:spPr>
          <a:xfrm>
            <a:off x="0" y="1133259"/>
            <a:ext cx="9144000" cy="5774636"/>
          </a:xfrm>
          <a:prstGeom prst="rect">
            <a:avLst/>
          </a:prstGeom>
          <a:noFill/>
          <a:ln>
            <a:noFill/>
          </a:ln>
        </p:spPr>
      </p:pic>
      <p:pic>
        <p:nvPicPr>
          <p:cNvPr id="102" name="Google Shape;102;p14"/>
          <p:cNvPicPr preferRelativeResize="0"/>
          <p:nvPr/>
        </p:nvPicPr>
        <p:blipFill rotWithShape="1">
          <a:blip r:embed="rId5">
            <a:alphaModFix/>
          </a:blip>
          <a:srcRect b="0" l="49260" r="0" t="0"/>
          <a:stretch/>
        </p:blipFill>
        <p:spPr>
          <a:xfrm>
            <a:off x="414224" y="1865414"/>
            <a:ext cx="2451039" cy="3829873"/>
          </a:xfrm>
          <a:prstGeom prst="rect">
            <a:avLst/>
          </a:prstGeom>
          <a:noFill/>
          <a:ln>
            <a:noFill/>
          </a:ln>
        </p:spPr>
      </p:pic>
      <p:pic>
        <p:nvPicPr>
          <p:cNvPr id="103" name="Google Shape;103;p14"/>
          <p:cNvPicPr preferRelativeResize="0"/>
          <p:nvPr/>
        </p:nvPicPr>
        <p:blipFill rotWithShape="1">
          <a:blip r:embed="rId6">
            <a:alphaModFix/>
          </a:blip>
          <a:srcRect b="0" l="0" r="0" t="0"/>
          <a:stretch/>
        </p:blipFill>
        <p:spPr>
          <a:xfrm>
            <a:off x="6077482" y="2114114"/>
            <a:ext cx="1504473" cy="1404907"/>
          </a:xfrm>
          <a:prstGeom prst="rect">
            <a:avLst/>
          </a:prstGeom>
          <a:noFill/>
          <a:ln>
            <a:noFill/>
          </a:ln>
        </p:spPr>
      </p:pic>
      <p:pic>
        <p:nvPicPr>
          <p:cNvPr id="104" name="Google Shape;104;p14"/>
          <p:cNvPicPr preferRelativeResize="0"/>
          <p:nvPr/>
        </p:nvPicPr>
        <p:blipFill rotWithShape="1">
          <a:blip r:embed="rId7">
            <a:alphaModFix/>
          </a:blip>
          <a:srcRect b="0" l="0" r="0" t="0"/>
          <a:stretch/>
        </p:blipFill>
        <p:spPr>
          <a:xfrm>
            <a:off x="7631124" y="1764609"/>
            <a:ext cx="1368904" cy="1462848"/>
          </a:xfrm>
          <a:prstGeom prst="rect">
            <a:avLst/>
          </a:prstGeom>
          <a:noFill/>
          <a:ln>
            <a:noFill/>
          </a:ln>
        </p:spPr>
      </p:pic>
      <p:pic>
        <p:nvPicPr>
          <p:cNvPr id="105" name="Google Shape;105;p14"/>
          <p:cNvPicPr preferRelativeResize="0"/>
          <p:nvPr/>
        </p:nvPicPr>
        <p:blipFill rotWithShape="1">
          <a:blip r:embed="rId8">
            <a:alphaModFix/>
          </a:blip>
          <a:srcRect b="0" l="0" r="0" t="0"/>
          <a:stretch/>
        </p:blipFill>
        <p:spPr>
          <a:xfrm>
            <a:off x="6684875" y="4567010"/>
            <a:ext cx="1504630" cy="988115"/>
          </a:xfrm>
          <a:prstGeom prst="rect">
            <a:avLst/>
          </a:prstGeom>
          <a:noFill/>
          <a:ln>
            <a:noFill/>
          </a:ln>
        </p:spPr>
      </p:pic>
      <p:pic>
        <p:nvPicPr>
          <p:cNvPr id="106" name="Google Shape;106;p14"/>
          <p:cNvPicPr preferRelativeResize="0"/>
          <p:nvPr/>
        </p:nvPicPr>
        <p:blipFill rotWithShape="1">
          <a:blip r:embed="rId9">
            <a:alphaModFix/>
          </a:blip>
          <a:srcRect b="0" l="0" r="0" t="0"/>
          <a:stretch/>
        </p:blipFill>
        <p:spPr>
          <a:xfrm>
            <a:off x="5923603" y="3471848"/>
            <a:ext cx="1622493" cy="1622493"/>
          </a:xfrm>
          <a:prstGeom prst="rect">
            <a:avLst/>
          </a:prstGeom>
          <a:noFill/>
          <a:ln>
            <a:noFill/>
          </a:ln>
        </p:spPr>
      </p:pic>
      <p:pic>
        <p:nvPicPr>
          <p:cNvPr id="107" name="Google Shape;107;p14"/>
          <p:cNvPicPr preferRelativeResize="0"/>
          <p:nvPr/>
        </p:nvPicPr>
        <p:blipFill rotWithShape="1">
          <a:blip r:embed="rId10">
            <a:alphaModFix/>
          </a:blip>
          <a:srcRect b="0" l="0" r="0" t="0"/>
          <a:stretch/>
        </p:blipFill>
        <p:spPr>
          <a:xfrm>
            <a:off x="7701630" y="3471848"/>
            <a:ext cx="1188197" cy="1188197"/>
          </a:xfrm>
          <a:prstGeom prst="rect">
            <a:avLst/>
          </a:prstGeom>
          <a:noFill/>
          <a:ln>
            <a:noFill/>
          </a:ln>
        </p:spPr>
      </p:pic>
      <p:sp>
        <p:nvSpPr>
          <p:cNvPr id="108" name="Google Shape;108;p14"/>
          <p:cNvSpPr/>
          <p:nvPr/>
        </p:nvSpPr>
        <p:spPr>
          <a:xfrm>
            <a:off x="318773" y="1249446"/>
            <a:ext cx="2604052" cy="490398"/>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Quattrocento Sans"/>
                <a:ea typeface="Quattrocento Sans"/>
                <a:cs typeface="Quattrocento Sans"/>
                <a:sym typeface="Quattrocento Sans"/>
              </a:rPr>
              <a:t>Diverse Apps</a:t>
            </a:r>
            <a:endParaRPr/>
          </a:p>
        </p:txBody>
      </p:sp>
      <p:sp>
        <p:nvSpPr>
          <p:cNvPr id="109" name="Google Shape;109;p14"/>
          <p:cNvSpPr/>
          <p:nvPr/>
        </p:nvSpPr>
        <p:spPr>
          <a:xfrm>
            <a:off x="6122757" y="1249446"/>
            <a:ext cx="2767070" cy="490398"/>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Quattrocento Sans"/>
                <a:ea typeface="Quattrocento Sans"/>
                <a:cs typeface="Quattrocento Sans"/>
                <a:sym typeface="Quattrocento Sans"/>
              </a:rPr>
              <a:t>Diverse Networks</a:t>
            </a:r>
            <a:endParaRPr/>
          </a:p>
        </p:txBody>
      </p:sp>
      <p:sp>
        <p:nvSpPr>
          <p:cNvPr id="110" name="Google Shape;110;p14"/>
          <p:cNvSpPr/>
          <p:nvPr/>
        </p:nvSpPr>
        <p:spPr>
          <a:xfrm>
            <a:off x="3238111" y="1249446"/>
            <a:ext cx="2604052" cy="490398"/>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lt1"/>
                </a:solidFill>
                <a:latin typeface="Quattrocento Sans"/>
                <a:ea typeface="Quattrocento Sans"/>
                <a:cs typeface="Quattrocento Sans"/>
                <a:sym typeface="Quattrocento Sans"/>
              </a:rPr>
              <a:t>Diverse Devices</a:t>
            </a:r>
            <a:endParaRPr/>
          </a:p>
        </p:txBody>
      </p:sp>
      <p:pic>
        <p:nvPicPr>
          <p:cNvPr id="111" name="Google Shape;111;p14"/>
          <p:cNvPicPr preferRelativeResize="0"/>
          <p:nvPr/>
        </p:nvPicPr>
        <p:blipFill rotWithShape="1">
          <a:blip r:embed="rId11">
            <a:alphaModFix/>
          </a:blip>
          <a:srcRect b="0" l="0" r="0" t="0"/>
          <a:stretch/>
        </p:blipFill>
        <p:spPr>
          <a:xfrm>
            <a:off x="3437165" y="1808140"/>
            <a:ext cx="1713272" cy="1316530"/>
          </a:xfrm>
          <a:prstGeom prst="rect">
            <a:avLst/>
          </a:prstGeom>
          <a:noFill/>
          <a:ln>
            <a:noFill/>
          </a:ln>
        </p:spPr>
      </p:pic>
      <p:pic>
        <p:nvPicPr>
          <p:cNvPr id="112" name="Google Shape;112;p14"/>
          <p:cNvPicPr preferRelativeResize="0"/>
          <p:nvPr/>
        </p:nvPicPr>
        <p:blipFill rotWithShape="1">
          <a:blip r:embed="rId12">
            <a:alphaModFix/>
          </a:blip>
          <a:srcRect b="0" l="0" r="0" t="0"/>
          <a:stretch/>
        </p:blipFill>
        <p:spPr>
          <a:xfrm>
            <a:off x="3594269" y="3087260"/>
            <a:ext cx="1446489" cy="979880"/>
          </a:xfrm>
          <a:prstGeom prst="rect">
            <a:avLst/>
          </a:prstGeom>
          <a:noFill/>
          <a:ln>
            <a:noFill/>
          </a:ln>
        </p:spPr>
      </p:pic>
      <p:pic>
        <p:nvPicPr>
          <p:cNvPr id="113" name="Google Shape;113;p14"/>
          <p:cNvPicPr preferRelativeResize="0"/>
          <p:nvPr/>
        </p:nvPicPr>
        <p:blipFill rotWithShape="1">
          <a:blip r:embed="rId13">
            <a:alphaModFix/>
          </a:blip>
          <a:srcRect b="0" l="0" r="0" t="0"/>
          <a:stretch/>
        </p:blipFill>
        <p:spPr>
          <a:xfrm>
            <a:off x="4099268" y="4013152"/>
            <a:ext cx="616662" cy="965294"/>
          </a:xfrm>
          <a:prstGeom prst="rect">
            <a:avLst/>
          </a:prstGeom>
          <a:noFill/>
          <a:ln>
            <a:noFill/>
          </a:ln>
        </p:spPr>
      </p:pic>
      <p:pic>
        <p:nvPicPr>
          <p:cNvPr id="114" name="Google Shape;114;p14"/>
          <p:cNvPicPr preferRelativeResize="0"/>
          <p:nvPr/>
        </p:nvPicPr>
        <p:blipFill rotWithShape="1">
          <a:blip r:embed="rId14">
            <a:alphaModFix/>
          </a:blip>
          <a:srcRect b="0" l="0" r="0" t="0"/>
          <a:stretch/>
        </p:blipFill>
        <p:spPr>
          <a:xfrm>
            <a:off x="3897423" y="4965328"/>
            <a:ext cx="1020352" cy="761863"/>
          </a:xfrm>
          <a:prstGeom prst="rect">
            <a:avLst/>
          </a:prstGeom>
          <a:noFill/>
          <a:ln>
            <a:noFill/>
          </a:ln>
        </p:spPr>
      </p:pic>
      <p:sp>
        <p:nvSpPr>
          <p:cNvPr id="115" name="Google Shape;115;p14"/>
          <p:cNvSpPr/>
          <p:nvPr/>
        </p:nvSpPr>
        <p:spPr>
          <a:xfrm>
            <a:off x="225828" y="5759977"/>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Quattrocento Sans"/>
                <a:ea typeface="Quattrocento Sans"/>
                <a:cs typeface="Quattrocento Sans"/>
                <a:sym typeface="Quattrocento Sans"/>
              </a:rPr>
              <a:t>Understanding QoE issues – Hard!</a:t>
            </a:r>
            <a:endParaRPr b="0" i="0" sz="2800" u="none" cap="none" strike="noStrike">
              <a:solidFill>
                <a:schemeClr val="lt1"/>
              </a:solidFill>
              <a:latin typeface="Quattrocento Sans"/>
              <a:ea typeface="Quattrocento Sans"/>
              <a:cs typeface="Quattrocento Sans"/>
              <a:sym typeface="Quattrocento Sans"/>
            </a:endParaRPr>
          </a:p>
        </p:txBody>
      </p:sp>
      <p:pic>
        <p:nvPicPr>
          <p:cNvPr descr="Image result for mobile devices" id="116" name="Google Shape;116;p14"/>
          <p:cNvPicPr preferRelativeResize="0"/>
          <p:nvPr/>
        </p:nvPicPr>
        <p:blipFill rotWithShape="1">
          <a:blip r:embed="rId15">
            <a:alphaModFix/>
          </a:blip>
          <a:srcRect b="0" l="0" r="0" t="0"/>
          <a:stretch/>
        </p:blipFill>
        <p:spPr>
          <a:xfrm rot="-5400000">
            <a:off x="2625200" y="2478324"/>
            <a:ext cx="3829874" cy="2604052"/>
          </a:xfrm>
          <a:prstGeom prst="rect">
            <a:avLst/>
          </a:prstGeom>
          <a:noFill/>
          <a:ln>
            <a:noFill/>
          </a:ln>
        </p:spPr>
      </p:pic>
      <p:sp>
        <p:nvSpPr>
          <p:cNvPr id="117" name="Google Shape;117;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32"/>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User-study</a:t>
            </a:r>
            <a:endParaRPr b="0" i="0" sz="4400" u="none" cap="none" strike="noStrike">
              <a:solidFill>
                <a:schemeClr val="lt1"/>
              </a:solidFill>
              <a:latin typeface="Quattrocento Sans"/>
              <a:ea typeface="Quattrocento Sans"/>
              <a:cs typeface="Quattrocento Sans"/>
              <a:sym typeface="Quattrocento Sans"/>
            </a:endParaRPr>
          </a:p>
        </p:txBody>
      </p:sp>
      <p:sp>
        <p:nvSpPr>
          <p:cNvPr id="412" name="Google Shape;412;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13" name="Google Shape;413;p32"/>
          <p:cNvSpPr/>
          <p:nvPr/>
        </p:nvSpPr>
        <p:spPr>
          <a:xfrm>
            <a:off x="236718" y="4827962"/>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Distribution of MOS is similar across Lab and Mturk users</a:t>
            </a:r>
            <a:endParaRPr b="0" i="0" sz="2400" u="none" cap="none" strike="noStrike">
              <a:solidFill>
                <a:schemeClr val="lt1"/>
              </a:solidFill>
              <a:latin typeface="Calibri"/>
              <a:ea typeface="Calibri"/>
              <a:cs typeface="Calibri"/>
              <a:sym typeface="Calibri"/>
            </a:endParaRPr>
          </a:p>
        </p:txBody>
      </p:sp>
      <p:pic>
        <p:nvPicPr>
          <p:cNvPr id="414" name="Google Shape;414;p32"/>
          <p:cNvPicPr preferRelativeResize="0"/>
          <p:nvPr/>
        </p:nvPicPr>
        <p:blipFill rotWithShape="1">
          <a:blip r:embed="rId3">
            <a:alphaModFix/>
          </a:blip>
          <a:srcRect b="0" l="0" r="0" t="0"/>
          <a:stretch/>
        </p:blipFill>
        <p:spPr>
          <a:xfrm>
            <a:off x="0" y="1719943"/>
            <a:ext cx="9144000" cy="277890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13"/>
                                        </p:tgtEl>
                                        <p:attrNameLst>
                                          <p:attrName>style.visibility</p:attrName>
                                        </p:attrNameLst>
                                      </p:cBhvr>
                                      <p:to>
                                        <p:strVal val="visible"/>
                                      </p:to>
                                    </p:set>
                                    <p:anim calcmode="lin" valueType="num">
                                      <p:cBhvr additive="base">
                                        <p:cTn dur="500"/>
                                        <p:tgtEl>
                                          <p:spTgt spid="4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33"/>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Results</a:t>
            </a:r>
            <a:endParaRPr b="0" i="0" sz="4400" u="none" cap="none" strike="noStrike">
              <a:solidFill>
                <a:schemeClr val="lt1"/>
              </a:solidFill>
              <a:latin typeface="Quattrocento Sans"/>
              <a:ea typeface="Quattrocento Sans"/>
              <a:cs typeface="Quattrocento Sans"/>
              <a:sym typeface="Quattrocento Sans"/>
            </a:endParaRPr>
          </a:p>
        </p:txBody>
      </p:sp>
      <p:sp>
        <p:nvSpPr>
          <p:cNvPr id="421" name="Google Shape;421;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22" name="Google Shape;422;p33"/>
          <p:cNvSpPr/>
          <p:nvPr/>
        </p:nvSpPr>
        <p:spPr>
          <a:xfrm>
            <a:off x="236718" y="5286072"/>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 median of 90% accuracy for all three applications</a:t>
            </a:r>
            <a:endParaRPr b="0" i="0" sz="2400" u="none" cap="none" strike="noStrike">
              <a:solidFill>
                <a:schemeClr val="lt1"/>
              </a:solidFill>
              <a:latin typeface="Calibri"/>
              <a:ea typeface="Calibri"/>
              <a:cs typeface="Calibri"/>
              <a:sym typeface="Calibri"/>
            </a:endParaRPr>
          </a:p>
        </p:txBody>
      </p:sp>
      <p:pic>
        <p:nvPicPr>
          <p:cNvPr id="423" name="Google Shape;423;p33"/>
          <p:cNvPicPr preferRelativeResize="0"/>
          <p:nvPr/>
        </p:nvPicPr>
        <p:blipFill rotWithShape="1">
          <a:blip r:embed="rId3">
            <a:alphaModFix/>
          </a:blip>
          <a:srcRect b="0" l="0" r="0" t="0"/>
          <a:stretch/>
        </p:blipFill>
        <p:spPr>
          <a:xfrm>
            <a:off x="214946" y="1295744"/>
            <a:ext cx="8741229" cy="399032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22"/>
                                        </p:tgtEl>
                                        <p:attrNameLst>
                                          <p:attrName>style.visibility</p:attrName>
                                        </p:attrNameLst>
                                      </p:cBhvr>
                                      <p:to>
                                        <p:strVal val="visible"/>
                                      </p:to>
                                    </p:set>
                                    <p:anim calcmode="lin" valueType="num">
                                      <p:cBhvr additive="base">
                                        <p:cTn dur="500"/>
                                        <p:tgtEl>
                                          <p:spTgt spid="42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34"/>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Results</a:t>
            </a:r>
            <a:endParaRPr b="0" i="0" sz="4400" u="none" cap="none" strike="noStrike">
              <a:solidFill>
                <a:schemeClr val="lt1"/>
              </a:solidFill>
              <a:latin typeface="Quattrocento Sans"/>
              <a:ea typeface="Quattrocento Sans"/>
              <a:cs typeface="Quattrocento Sans"/>
              <a:sym typeface="Quattrocento Sans"/>
            </a:endParaRPr>
          </a:p>
        </p:txBody>
      </p:sp>
      <p:sp>
        <p:nvSpPr>
          <p:cNvPr id="430" name="Google Shape;430;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1" name="Google Shape;431;p34"/>
          <p:cNvSpPr/>
          <p:nvPr/>
        </p:nvSpPr>
        <p:spPr>
          <a:xfrm>
            <a:off x="236716" y="505166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Baseline has up to 1.4 MOS estimation error across 20 videos and hence failing to distinguish good /bad from average QoE</a:t>
            </a:r>
            <a:endParaRPr b="0" i="0" sz="2400" u="none" cap="none" strike="noStrike">
              <a:solidFill>
                <a:schemeClr val="lt1"/>
              </a:solidFill>
              <a:latin typeface="Calibri"/>
              <a:ea typeface="Calibri"/>
              <a:cs typeface="Calibri"/>
              <a:sym typeface="Calibri"/>
            </a:endParaRPr>
          </a:p>
        </p:txBody>
      </p:sp>
      <p:pic>
        <p:nvPicPr>
          <p:cNvPr id="432" name="Google Shape;432;p34"/>
          <p:cNvPicPr preferRelativeResize="0"/>
          <p:nvPr/>
        </p:nvPicPr>
        <p:blipFill rotWithShape="1">
          <a:blip r:embed="rId3">
            <a:alphaModFix/>
          </a:blip>
          <a:srcRect b="0" l="0" r="0" t="0"/>
          <a:stretch/>
        </p:blipFill>
        <p:spPr>
          <a:xfrm>
            <a:off x="1119843" y="1367662"/>
            <a:ext cx="6904311" cy="368400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31"/>
                                        </p:tgtEl>
                                        <p:attrNameLst>
                                          <p:attrName>style.visibility</p:attrName>
                                        </p:attrNameLst>
                                      </p:cBhvr>
                                      <p:to>
                                        <p:strVal val="visible"/>
                                      </p:to>
                                    </p:set>
                                    <p:anim calcmode="lin" valueType="num">
                                      <p:cBhvr additive="base">
                                        <p:cTn dur="500"/>
                                        <p:tgtEl>
                                          <p:spTgt spid="43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35"/>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Results</a:t>
            </a:r>
            <a:endParaRPr b="0" i="0" sz="4400" u="none" cap="none" strike="noStrike">
              <a:solidFill>
                <a:schemeClr val="lt1"/>
              </a:solidFill>
              <a:latin typeface="Quattrocento Sans"/>
              <a:ea typeface="Quattrocento Sans"/>
              <a:cs typeface="Quattrocento Sans"/>
              <a:sym typeface="Quattrocento Sans"/>
            </a:endParaRPr>
          </a:p>
        </p:txBody>
      </p:sp>
      <p:sp>
        <p:nvSpPr>
          <p:cNvPr id="439" name="Google Shape;439;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440" name="Google Shape;440;p35"/>
          <p:cNvPicPr preferRelativeResize="0"/>
          <p:nvPr/>
        </p:nvPicPr>
        <p:blipFill rotWithShape="1">
          <a:blip r:embed="rId3">
            <a:alphaModFix/>
          </a:blip>
          <a:srcRect b="0" l="0" r="0" t="0"/>
          <a:stretch/>
        </p:blipFill>
        <p:spPr>
          <a:xfrm>
            <a:off x="979713" y="1593344"/>
            <a:ext cx="7184572" cy="3957968"/>
          </a:xfrm>
          <a:prstGeom prst="rect">
            <a:avLst/>
          </a:prstGeom>
          <a:noFill/>
          <a:ln>
            <a:noFill/>
          </a:ln>
        </p:spPr>
      </p:pic>
      <p:sp>
        <p:nvSpPr>
          <p:cNvPr id="441" name="Google Shape;441;p35"/>
          <p:cNvSpPr/>
          <p:nvPr/>
        </p:nvSpPr>
        <p:spPr>
          <a:xfrm>
            <a:off x="236718" y="507284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Free Ratio is the most dominant feature </a:t>
            </a:r>
            <a:endParaRPr b="0" i="0" sz="2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500"/>
                                        <p:tgtEl>
                                          <p:spTgt spid="44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 name="Shape 446"/>
        <p:cNvGrpSpPr/>
        <p:nvPr/>
      </p:nvGrpSpPr>
      <p:grpSpPr>
        <a:xfrm>
          <a:off x="0" y="0"/>
          <a:ext cx="0" cy="0"/>
          <a:chOff x="0" y="0"/>
          <a:chExt cx="0" cy="0"/>
        </a:xfrm>
      </p:grpSpPr>
      <p:sp>
        <p:nvSpPr>
          <p:cNvPr id="447" name="Google Shape;447;p36"/>
          <p:cNvSpPr/>
          <p:nvPr/>
        </p:nvSpPr>
        <p:spPr>
          <a:xfrm>
            <a:off x="236718" y="573348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Same metrics are not suitable for other applications</a:t>
            </a:r>
            <a:endParaRPr b="0" i="0" sz="2400" u="none" cap="none" strike="noStrike">
              <a:solidFill>
                <a:schemeClr val="lt1"/>
              </a:solidFill>
              <a:latin typeface="Calibri"/>
              <a:ea typeface="Calibri"/>
              <a:cs typeface="Calibri"/>
              <a:sym typeface="Calibri"/>
            </a:endParaRPr>
          </a:p>
        </p:txBody>
      </p:sp>
      <p:sp>
        <p:nvSpPr>
          <p:cNvPr id="448" name="Google Shape;448;p36"/>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Ongoing and Future Work</a:t>
            </a:r>
            <a:endParaRPr b="0" i="0" sz="4400" u="none" cap="none" strike="noStrike">
              <a:solidFill>
                <a:schemeClr val="lt1"/>
              </a:solidFill>
              <a:latin typeface="Quattrocento Sans"/>
              <a:ea typeface="Quattrocento Sans"/>
              <a:cs typeface="Quattrocento Sans"/>
              <a:sym typeface="Quattrocento Sans"/>
            </a:endParaRPr>
          </a:p>
        </p:txBody>
      </p:sp>
      <p:sp>
        <p:nvSpPr>
          <p:cNvPr id="449" name="Google Shape;449;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Image result for deep learning" id="450" name="Google Shape;450;p36"/>
          <p:cNvPicPr preferRelativeResize="0"/>
          <p:nvPr/>
        </p:nvPicPr>
        <p:blipFill rotWithShape="1">
          <a:blip r:embed="rId3">
            <a:alphaModFix/>
          </a:blip>
          <a:srcRect b="0" l="0" r="0" t="0"/>
          <a:stretch/>
        </p:blipFill>
        <p:spPr>
          <a:xfrm>
            <a:off x="705070" y="1459830"/>
            <a:ext cx="3175555" cy="1882557"/>
          </a:xfrm>
          <a:prstGeom prst="roundRect">
            <a:avLst>
              <a:gd fmla="val 16667" name="adj"/>
            </a:avLst>
          </a:prstGeom>
          <a:noFill/>
          <a:ln>
            <a:noFill/>
          </a:ln>
          <a:effectLst>
            <a:outerShdw blurRad="76200" rotWithShape="0" algn="tl" dir="7800000" dist="38100">
              <a:srgbClr val="000000">
                <a:alpha val="40000"/>
              </a:srgbClr>
            </a:outerShdw>
          </a:effectLst>
        </p:spPr>
      </p:pic>
      <p:sp>
        <p:nvSpPr>
          <p:cNvPr id="451" name="Google Shape;451;p36"/>
          <p:cNvSpPr txBox="1"/>
          <p:nvPr/>
        </p:nvSpPr>
        <p:spPr>
          <a:xfrm>
            <a:off x="705070" y="3594559"/>
            <a:ext cx="3188693" cy="707886"/>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4000">
                <a:solidFill>
                  <a:schemeClr val="dk1"/>
                </a:solidFill>
                <a:latin typeface="Calibri"/>
                <a:ea typeface="Calibri"/>
                <a:cs typeface="Calibri"/>
                <a:sym typeface="Calibri"/>
              </a:rPr>
              <a:t>Deep Learning</a:t>
            </a:r>
            <a:endParaRPr sz="4000">
              <a:solidFill>
                <a:schemeClr val="dk1"/>
              </a:solidFill>
              <a:latin typeface="Calibri"/>
              <a:ea typeface="Calibri"/>
              <a:cs typeface="Calibri"/>
              <a:sym typeface="Calibri"/>
            </a:endParaRPr>
          </a:p>
        </p:txBody>
      </p:sp>
      <p:pic>
        <p:nvPicPr>
          <p:cNvPr descr="Image result for VR" id="452" name="Google Shape;452;p36"/>
          <p:cNvPicPr preferRelativeResize="0"/>
          <p:nvPr/>
        </p:nvPicPr>
        <p:blipFill rotWithShape="1">
          <a:blip r:embed="rId4">
            <a:alphaModFix/>
          </a:blip>
          <a:srcRect b="0" l="0" r="0" t="0"/>
          <a:stretch/>
        </p:blipFill>
        <p:spPr>
          <a:xfrm>
            <a:off x="4328529" y="1489351"/>
            <a:ext cx="2023431" cy="1430379"/>
          </a:xfrm>
          <a:prstGeom prst="rect">
            <a:avLst/>
          </a:prstGeom>
          <a:noFill/>
          <a:ln>
            <a:noFill/>
          </a:ln>
        </p:spPr>
      </p:pic>
      <p:pic>
        <p:nvPicPr>
          <p:cNvPr descr="Image result for ar video" id="453" name="Google Shape;453;p36"/>
          <p:cNvPicPr preferRelativeResize="0"/>
          <p:nvPr/>
        </p:nvPicPr>
        <p:blipFill rotWithShape="1">
          <a:blip r:embed="rId5">
            <a:alphaModFix/>
          </a:blip>
          <a:srcRect b="0" l="0" r="0" t="0"/>
          <a:stretch/>
        </p:blipFill>
        <p:spPr>
          <a:xfrm>
            <a:off x="6520685" y="1489350"/>
            <a:ext cx="2066685" cy="1430379"/>
          </a:xfrm>
          <a:prstGeom prst="rect">
            <a:avLst/>
          </a:prstGeom>
          <a:noFill/>
          <a:ln>
            <a:noFill/>
          </a:ln>
        </p:spPr>
      </p:pic>
      <p:pic>
        <p:nvPicPr>
          <p:cNvPr descr="Image result for youtube" id="454" name="Google Shape;454;p36"/>
          <p:cNvPicPr preferRelativeResize="0"/>
          <p:nvPr/>
        </p:nvPicPr>
        <p:blipFill rotWithShape="1">
          <a:blip r:embed="rId6">
            <a:alphaModFix/>
          </a:blip>
          <a:srcRect b="0" l="0" r="0" t="0"/>
          <a:stretch/>
        </p:blipFill>
        <p:spPr>
          <a:xfrm>
            <a:off x="4911564" y="3084539"/>
            <a:ext cx="3092772" cy="1020040"/>
          </a:xfrm>
          <a:prstGeom prst="rect">
            <a:avLst/>
          </a:prstGeom>
          <a:noFill/>
          <a:ln>
            <a:noFill/>
          </a:ln>
        </p:spPr>
      </p:pic>
      <p:sp>
        <p:nvSpPr>
          <p:cNvPr id="455" name="Google Shape;455;p36"/>
          <p:cNvSpPr/>
          <p:nvPr/>
        </p:nvSpPr>
        <p:spPr>
          <a:xfrm>
            <a:off x="236718" y="4629016"/>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Deep learning + Handcrafted features</a:t>
            </a:r>
            <a:endParaRPr b="0" i="0" sz="2400" u="none" cap="none" strike="noStrike">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55"/>
                                        </p:tgtEl>
                                        <p:attrNameLst>
                                          <p:attrName>style.visibility</p:attrName>
                                        </p:attrNameLst>
                                      </p:cBhvr>
                                      <p:to>
                                        <p:strVal val="visible"/>
                                      </p:to>
                                    </p:set>
                                    <p:anim calcmode="lin" valueType="num">
                                      <p:cBhvr additive="base">
                                        <p:cTn dur="500"/>
                                        <p:tgtEl>
                                          <p:spTgt spid="45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47"/>
                                        </p:tgtEl>
                                        <p:attrNameLst>
                                          <p:attrName>style.visibility</p:attrName>
                                        </p:attrNameLst>
                                      </p:cBhvr>
                                      <p:to>
                                        <p:strVal val="visible"/>
                                      </p:to>
                                    </p:set>
                                    <p:anim calcmode="lin" valueType="num">
                                      <p:cBhvr additive="base">
                                        <p:cTn dur="500"/>
                                        <p:tgtEl>
                                          <p:spTgt spid="4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460" name="Shape 460"/>
        <p:cNvGrpSpPr/>
        <p:nvPr/>
      </p:nvGrpSpPr>
      <p:grpSpPr>
        <a:xfrm>
          <a:off x="0" y="0"/>
          <a:ext cx="0" cy="0"/>
          <a:chOff x="0" y="0"/>
          <a:chExt cx="0" cy="0"/>
        </a:xfrm>
      </p:grpSpPr>
      <p:sp>
        <p:nvSpPr>
          <p:cNvPr id="461" name="Google Shape;461;p37"/>
          <p:cNvSpPr txBox="1"/>
          <p:nvPr>
            <p:ph type="ctrTitle"/>
          </p:nvPr>
        </p:nvSpPr>
        <p:spPr>
          <a:xfrm>
            <a:off x="269303" y="2743199"/>
            <a:ext cx="8706679" cy="888036"/>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4000"/>
              <a:buFont typeface="Quattrocento Sans"/>
              <a:buNone/>
            </a:pPr>
            <a:r>
              <a:rPr b="1" i="0" lang="en-US" sz="4000" u="none" cap="none" strike="noStrike">
                <a:solidFill>
                  <a:schemeClr val="lt1"/>
                </a:solidFill>
                <a:latin typeface="Quattrocento Sans"/>
                <a:ea typeface="Quattrocento Sans"/>
                <a:cs typeface="Quattrocento Sans"/>
                <a:sym typeface="Quattrocento Sans"/>
              </a:rPr>
              <a:t>Impact of Device Performance</a:t>
            </a:r>
            <a:endParaRPr b="1" i="0" sz="4000" u="none" cap="none" strike="noStrike">
              <a:solidFill>
                <a:schemeClr val="lt1"/>
              </a:solidFill>
              <a:latin typeface="Quattrocento Sans"/>
              <a:ea typeface="Quattrocento Sans"/>
              <a:cs typeface="Quattrocento Sans"/>
              <a:sym typeface="Quattrocento Sans"/>
            </a:endParaRPr>
          </a:p>
        </p:txBody>
      </p:sp>
      <p:sp>
        <p:nvSpPr>
          <p:cNvPr id="462" name="Google Shape;462;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38"/>
          <p:cNvSpPr/>
          <p:nvPr/>
        </p:nvSpPr>
        <p:spPr>
          <a:xfrm>
            <a:off x="236718" y="5165927"/>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 large fraction of developing regions (about 62%-68% [1])</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 uses low-end smartphones</a:t>
            </a:r>
            <a:endParaRPr b="0" i="0" sz="2400" u="none" cap="none" strike="noStrike">
              <a:solidFill>
                <a:schemeClr val="lt1"/>
              </a:solidFill>
              <a:latin typeface="Calibri"/>
              <a:ea typeface="Calibri"/>
              <a:cs typeface="Calibri"/>
              <a:sym typeface="Calibri"/>
            </a:endParaRPr>
          </a:p>
        </p:txBody>
      </p:sp>
      <p:sp>
        <p:nvSpPr>
          <p:cNvPr id="469" name="Google Shape;469;p38"/>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Motivation</a:t>
            </a:r>
            <a:endParaRPr b="0" i="0" sz="4400" u="none" cap="none" strike="noStrike">
              <a:solidFill>
                <a:schemeClr val="lt1"/>
              </a:solidFill>
              <a:latin typeface="Quattrocento Sans"/>
              <a:ea typeface="Quattrocento Sans"/>
              <a:cs typeface="Quattrocento Sans"/>
              <a:sym typeface="Quattrocento Sans"/>
            </a:endParaRPr>
          </a:p>
        </p:txBody>
      </p:sp>
      <p:sp>
        <p:nvSpPr>
          <p:cNvPr id="470" name="Google Shape;470;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471" name="Google Shape;471;p38"/>
          <p:cNvPicPr preferRelativeResize="0"/>
          <p:nvPr/>
        </p:nvPicPr>
        <p:blipFill rotWithShape="1">
          <a:blip r:embed="rId3">
            <a:alphaModFix/>
          </a:blip>
          <a:srcRect b="0" l="0" r="0" t="0"/>
          <a:stretch/>
        </p:blipFill>
        <p:spPr>
          <a:xfrm>
            <a:off x="0" y="1382486"/>
            <a:ext cx="9144000" cy="2589439"/>
          </a:xfrm>
          <a:prstGeom prst="rect">
            <a:avLst/>
          </a:prstGeom>
          <a:noFill/>
          <a:ln>
            <a:noFill/>
          </a:ln>
        </p:spPr>
      </p:pic>
      <p:sp>
        <p:nvSpPr>
          <p:cNvPr id="472" name="Google Shape;472;p38"/>
          <p:cNvSpPr/>
          <p:nvPr/>
        </p:nvSpPr>
        <p:spPr>
          <a:xfrm>
            <a:off x="236717" y="3975503"/>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Diversity of mobile device hardware and software</a:t>
            </a:r>
            <a:endParaRPr b="0" i="0" sz="2400" u="none" cap="none" strike="noStrike">
              <a:solidFill>
                <a:schemeClr val="lt1"/>
              </a:solidFill>
              <a:latin typeface="Calibri"/>
              <a:ea typeface="Calibri"/>
              <a:cs typeface="Calibri"/>
              <a:sym typeface="Calibri"/>
            </a:endParaRPr>
          </a:p>
        </p:txBody>
      </p:sp>
      <p:sp>
        <p:nvSpPr>
          <p:cNvPr id="473" name="Google Shape;473;p38"/>
          <p:cNvSpPr/>
          <p:nvPr/>
        </p:nvSpPr>
        <p:spPr>
          <a:xfrm>
            <a:off x="2826331" y="6302037"/>
            <a:ext cx="3624197"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[1] Unity. http://hwstats.unity3d.com/mobile/</a:t>
            </a:r>
            <a:endParaRPr sz="14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8"/>
                                        </p:tgtEl>
                                        <p:attrNameLst>
                                          <p:attrName>style.visibility</p:attrName>
                                        </p:attrNameLst>
                                      </p:cBhvr>
                                      <p:to>
                                        <p:strVal val="visible"/>
                                      </p:to>
                                    </p:set>
                                    <p:anim calcmode="lin" valueType="num">
                                      <p:cBhvr additive="base">
                                        <p:cTn dur="500"/>
                                        <p:tgtEl>
                                          <p:spTgt spid="46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2"/>
                                        </p:tgtEl>
                                        <p:attrNameLst>
                                          <p:attrName>style.visibility</p:attrName>
                                        </p:attrNameLst>
                                      </p:cBhvr>
                                      <p:to>
                                        <p:strVal val="visible"/>
                                      </p:to>
                                    </p:set>
                                    <p:anim calcmode="lin" valueType="num">
                                      <p:cBhvr additive="base">
                                        <p:cTn dur="500"/>
                                        <p:tgtEl>
                                          <p:spTgt spid="47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39"/>
          <p:cNvSpPr/>
          <p:nvPr/>
        </p:nvSpPr>
        <p:spPr>
          <a:xfrm>
            <a:off x="236717" y="5318327"/>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The QoE metrics are network- and device-centric</a:t>
            </a:r>
            <a:endParaRPr b="0" i="0" sz="2400" u="none" cap="none" strike="noStrike">
              <a:solidFill>
                <a:schemeClr val="lt1"/>
              </a:solidFill>
              <a:latin typeface="Calibri"/>
              <a:ea typeface="Calibri"/>
              <a:cs typeface="Calibri"/>
              <a:sym typeface="Calibri"/>
            </a:endParaRPr>
          </a:p>
        </p:txBody>
      </p:sp>
      <p:sp>
        <p:nvSpPr>
          <p:cNvPr id="480" name="Google Shape;480;p39"/>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Designing QoE metrics</a:t>
            </a:r>
            <a:endParaRPr b="0" i="0" sz="4400" u="none" cap="none" strike="noStrike">
              <a:solidFill>
                <a:schemeClr val="lt1"/>
              </a:solidFill>
              <a:latin typeface="Quattrocento Sans"/>
              <a:ea typeface="Quattrocento Sans"/>
              <a:cs typeface="Quattrocento Sans"/>
              <a:sym typeface="Quattrocento Sans"/>
            </a:endParaRPr>
          </a:p>
        </p:txBody>
      </p:sp>
      <p:sp>
        <p:nvSpPr>
          <p:cNvPr id="481" name="Google Shape;481;p3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82" name="Google Shape;482;p39"/>
          <p:cNvSpPr/>
          <p:nvPr/>
        </p:nvSpPr>
        <p:spPr>
          <a:xfrm>
            <a:off x="487240" y="1843131"/>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3" name="Google Shape;483;p39"/>
          <p:cNvSpPr/>
          <p:nvPr/>
        </p:nvSpPr>
        <p:spPr>
          <a:xfrm>
            <a:off x="500329" y="4059402"/>
            <a:ext cx="2309785" cy="947122"/>
          </a:xfrm>
          <a:prstGeom prst="can">
            <a:avLst>
              <a:gd fmla="val 4073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4" name="Google Shape;484;p39"/>
          <p:cNvSpPr/>
          <p:nvPr/>
        </p:nvSpPr>
        <p:spPr>
          <a:xfrm>
            <a:off x="500329" y="1445061"/>
            <a:ext cx="2309785" cy="891910"/>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Web Browsing</a:t>
            </a:r>
            <a:endParaRPr sz="2400">
              <a:solidFill>
                <a:srgbClr val="000000"/>
              </a:solidFill>
              <a:latin typeface="Calibri"/>
              <a:ea typeface="Calibri"/>
              <a:cs typeface="Calibri"/>
              <a:sym typeface="Calibri"/>
            </a:endParaRPr>
          </a:p>
        </p:txBody>
      </p:sp>
      <p:sp>
        <p:nvSpPr>
          <p:cNvPr id="485" name="Google Shape;485;p39"/>
          <p:cNvSpPr/>
          <p:nvPr/>
        </p:nvSpPr>
        <p:spPr>
          <a:xfrm>
            <a:off x="3448154" y="1843131"/>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6" name="Google Shape;486;p39"/>
          <p:cNvSpPr/>
          <p:nvPr/>
        </p:nvSpPr>
        <p:spPr>
          <a:xfrm>
            <a:off x="3461243" y="4059402"/>
            <a:ext cx="2309785" cy="947122"/>
          </a:xfrm>
          <a:prstGeom prst="can">
            <a:avLst>
              <a:gd fmla="val 4073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7" name="Google Shape;487;p39"/>
          <p:cNvSpPr/>
          <p:nvPr/>
        </p:nvSpPr>
        <p:spPr>
          <a:xfrm>
            <a:off x="3461243" y="1445061"/>
            <a:ext cx="2309785" cy="891910"/>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Video Streaming</a:t>
            </a:r>
            <a:endParaRPr sz="2400">
              <a:solidFill>
                <a:srgbClr val="000000"/>
              </a:solidFill>
              <a:latin typeface="Calibri"/>
              <a:ea typeface="Calibri"/>
              <a:cs typeface="Calibri"/>
              <a:sym typeface="Calibri"/>
            </a:endParaRPr>
          </a:p>
        </p:txBody>
      </p:sp>
      <p:sp>
        <p:nvSpPr>
          <p:cNvPr id="488" name="Google Shape;488;p39"/>
          <p:cNvSpPr/>
          <p:nvPr/>
        </p:nvSpPr>
        <p:spPr>
          <a:xfrm>
            <a:off x="6359976" y="1843131"/>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89" name="Google Shape;489;p39"/>
          <p:cNvSpPr/>
          <p:nvPr/>
        </p:nvSpPr>
        <p:spPr>
          <a:xfrm>
            <a:off x="6373065" y="4059402"/>
            <a:ext cx="2309785" cy="947122"/>
          </a:xfrm>
          <a:prstGeom prst="can">
            <a:avLst>
              <a:gd fmla="val 4073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490" name="Google Shape;490;p39"/>
          <p:cNvSpPr/>
          <p:nvPr/>
        </p:nvSpPr>
        <p:spPr>
          <a:xfrm>
            <a:off x="6373065" y="1445061"/>
            <a:ext cx="2309785" cy="891910"/>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rgbClr val="000000"/>
                </a:solidFill>
                <a:latin typeface="Calibri"/>
                <a:ea typeface="Calibri"/>
                <a:cs typeface="Calibri"/>
                <a:sym typeface="Calibri"/>
              </a:rPr>
              <a:t>Video Telephony</a:t>
            </a:r>
            <a:endParaRPr sz="2400">
              <a:solidFill>
                <a:srgbClr val="000000"/>
              </a:solidFill>
              <a:latin typeface="Calibri"/>
              <a:ea typeface="Calibri"/>
              <a:cs typeface="Calibri"/>
              <a:sym typeface="Calibri"/>
            </a:endParaRPr>
          </a:p>
        </p:txBody>
      </p:sp>
      <p:pic>
        <p:nvPicPr>
          <p:cNvPr descr="Image result for chrome" id="491" name="Google Shape;491;p39"/>
          <p:cNvPicPr preferRelativeResize="0"/>
          <p:nvPr/>
        </p:nvPicPr>
        <p:blipFill rotWithShape="1">
          <a:blip r:embed="rId3">
            <a:alphaModFix/>
          </a:blip>
          <a:srcRect b="0" l="0" r="0" t="0"/>
          <a:stretch/>
        </p:blipFill>
        <p:spPr>
          <a:xfrm>
            <a:off x="1314451" y="4462978"/>
            <a:ext cx="579663" cy="579663"/>
          </a:xfrm>
          <a:prstGeom prst="rect">
            <a:avLst/>
          </a:prstGeom>
          <a:noFill/>
          <a:ln>
            <a:noFill/>
          </a:ln>
        </p:spPr>
      </p:pic>
      <p:pic>
        <p:nvPicPr>
          <p:cNvPr descr="Image result for youtube" id="492" name="Google Shape;492;p39"/>
          <p:cNvPicPr preferRelativeResize="0"/>
          <p:nvPr/>
        </p:nvPicPr>
        <p:blipFill rotWithShape="1">
          <a:blip r:embed="rId4">
            <a:alphaModFix/>
          </a:blip>
          <a:srcRect b="0" l="0" r="0" t="0"/>
          <a:stretch/>
        </p:blipFill>
        <p:spPr>
          <a:xfrm>
            <a:off x="3983911" y="4479087"/>
            <a:ext cx="1229823" cy="476020"/>
          </a:xfrm>
          <a:prstGeom prst="rect">
            <a:avLst/>
          </a:prstGeom>
          <a:noFill/>
          <a:ln>
            <a:noFill/>
          </a:ln>
        </p:spPr>
      </p:pic>
      <p:sp>
        <p:nvSpPr>
          <p:cNvPr id="493" name="Google Shape;493;p39"/>
          <p:cNvSpPr/>
          <p:nvPr/>
        </p:nvSpPr>
        <p:spPr>
          <a:xfrm>
            <a:off x="862994" y="2735041"/>
            <a:ext cx="1578240" cy="990958"/>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PLT (compute, network)</a:t>
            </a:r>
            <a:endParaRPr sz="2000">
              <a:solidFill>
                <a:schemeClr val="dk1"/>
              </a:solidFill>
              <a:latin typeface="Quattrocento Sans"/>
              <a:ea typeface="Quattrocento Sans"/>
              <a:cs typeface="Quattrocento Sans"/>
              <a:sym typeface="Quattrocento Sans"/>
            </a:endParaRPr>
          </a:p>
        </p:txBody>
      </p:sp>
      <p:sp>
        <p:nvSpPr>
          <p:cNvPr id="494" name="Google Shape;494;p39"/>
          <p:cNvSpPr/>
          <p:nvPr/>
        </p:nvSpPr>
        <p:spPr>
          <a:xfrm>
            <a:off x="3823908" y="2702707"/>
            <a:ext cx="1578240" cy="990958"/>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Start-up Latency, Stall Ratio</a:t>
            </a:r>
            <a:endParaRPr sz="2000">
              <a:solidFill>
                <a:schemeClr val="dk1"/>
              </a:solidFill>
              <a:latin typeface="Quattrocento Sans"/>
              <a:ea typeface="Quattrocento Sans"/>
              <a:cs typeface="Quattrocento Sans"/>
              <a:sym typeface="Quattrocento Sans"/>
            </a:endParaRPr>
          </a:p>
        </p:txBody>
      </p:sp>
      <p:sp>
        <p:nvSpPr>
          <p:cNvPr id="495" name="Google Shape;495;p39"/>
          <p:cNvSpPr/>
          <p:nvPr/>
        </p:nvSpPr>
        <p:spPr>
          <a:xfrm>
            <a:off x="6743278" y="2735041"/>
            <a:ext cx="1578240" cy="990958"/>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Call Set-up Delay, Frame Rate</a:t>
            </a:r>
            <a:endParaRPr sz="2000">
              <a:solidFill>
                <a:schemeClr val="dk1"/>
              </a:solidFill>
              <a:latin typeface="Quattrocento Sans"/>
              <a:ea typeface="Quattrocento Sans"/>
              <a:cs typeface="Quattrocento Sans"/>
              <a:sym typeface="Quattrocento Sans"/>
            </a:endParaRPr>
          </a:p>
        </p:txBody>
      </p:sp>
      <p:pic>
        <p:nvPicPr>
          <p:cNvPr descr="Image result for Skype images" id="496" name="Google Shape;496;p39"/>
          <p:cNvPicPr preferRelativeResize="0"/>
          <p:nvPr/>
        </p:nvPicPr>
        <p:blipFill rotWithShape="1">
          <a:blip r:embed="rId5">
            <a:alphaModFix/>
          </a:blip>
          <a:srcRect b="0" l="0" r="0" t="0"/>
          <a:stretch/>
        </p:blipFill>
        <p:spPr>
          <a:xfrm>
            <a:off x="6936710" y="4479087"/>
            <a:ext cx="1191375" cy="47601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79"/>
                                        </p:tgtEl>
                                        <p:attrNameLst>
                                          <p:attrName>style.visibility</p:attrName>
                                        </p:attrNameLst>
                                      </p:cBhvr>
                                      <p:to>
                                        <p:strVal val="visible"/>
                                      </p:to>
                                    </p:set>
                                    <p:anim calcmode="lin" valueType="num">
                                      <p:cBhvr additive="base">
                                        <p:cTn dur="500"/>
                                        <p:tgtEl>
                                          <p:spTgt spid="47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40"/>
          <p:cNvSpPr/>
          <p:nvPr/>
        </p:nvSpPr>
        <p:spPr>
          <a:xfrm>
            <a:off x="236717" y="5318327"/>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An average of 7 seconds increase in PLT from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high- to low-end phones (Non-linear increase)</a:t>
            </a:r>
            <a:endParaRPr b="0" i="0" sz="2400" u="none" cap="none" strike="noStrike">
              <a:solidFill>
                <a:schemeClr val="lt1"/>
              </a:solidFill>
              <a:latin typeface="Calibri"/>
              <a:ea typeface="Calibri"/>
              <a:cs typeface="Calibri"/>
              <a:sym typeface="Calibri"/>
            </a:endParaRPr>
          </a:p>
        </p:txBody>
      </p:sp>
      <p:sp>
        <p:nvSpPr>
          <p:cNvPr id="503" name="Google Shape;503;p40"/>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Device impact on Web browsing</a:t>
            </a:r>
            <a:endParaRPr b="0" i="0" sz="4400" u="none" cap="none" strike="noStrike">
              <a:solidFill>
                <a:schemeClr val="lt1"/>
              </a:solidFill>
              <a:latin typeface="Quattrocento Sans"/>
              <a:ea typeface="Quattrocento Sans"/>
              <a:cs typeface="Quattrocento Sans"/>
              <a:sym typeface="Quattrocento Sans"/>
            </a:endParaRPr>
          </a:p>
        </p:txBody>
      </p:sp>
      <p:sp>
        <p:nvSpPr>
          <p:cNvPr id="504" name="Google Shape;504;p4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05" name="Google Shape;505;p40"/>
          <p:cNvPicPr preferRelativeResize="0"/>
          <p:nvPr/>
        </p:nvPicPr>
        <p:blipFill rotWithShape="1">
          <a:blip r:embed="rId3">
            <a:alphaModFix/>
          </a:blip>
          <a:srcRect b="0" l="0" r="0" t="0"/>
          <a:stretch/>
        </p:blipFill>
        <p:spPr>
          <a:xfrm>
            <a:off x="1105126" y="1133259"/>
            <a:ext cx="6933746" cy="385208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02"/>
                                        </p:tgtEl>
                                        <p:attrNameLst>
                                          <p:attrName>style.visibility</p:attrName>
                                        </p:attrNameLst>
                                      </p:cBhvr>
                                      <p:to>
                                        <p:strVal val="visible"/>
                                      </p:to>
                                    </p:set>
                                    <p:anim calcmode="lin" valueType="num">
                                      <p:cBhvr additive="base">
                                        <p:cTn dur="500"/>
                                        <p:tgtEl>
                                          <p:spTgt spid="50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41"/>
          <p:cNvSpPr/>
          <p:nvPr/>
        </p:nvSpPr>
        <p:spPr>
          <a:xfrm>
            <a:off x="236717" y="5868406"/>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Stall ratio is zero across all phones</a:t>
            </a:r>
            <a:endParaRPr b="0" i="0" sz="2400" u="none" cap="none" strike="noStrike">
              <a:solidFill>
                <a:schemeClr val="lt1"/>
              </a:solidFill>
              <a:latin typeface="Calibri"/>
              <a:ea typeface="Calibri"/>
              <a:cs typeface="Calibri"/>
              <a:sym typeface="Calibri"/>
            </a:endParaRPr>
          </a:p>
        </p:txBody>
      </p:sp>
      <p:sp>
        <p:nvSpPr>
          <p:cNvPr id="512" name="Google Shape;512;p41"/>
          <p:cNvSpPr/>
          <p:nvPr/>
        </p:nvSpPr>
        <p:spPr>
          <a:xfrm>
            <a:off x="236717" y="4862998"/>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An average of 3 seconds increase in start-up latency from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high- to low-end phones (Linear increase)</a:t>
            </a:r>
            <a:endParaRPr b="0" i="0" sz="2400" u="none" cap="none" strike="noStrike">
              <a:solidFill>
                <a:schemeClr val="lt1"/>
              </a:solidFill>
              <a:latin typeface="Calibri"/>
              <a:ea typeface="Calibri"/>
              <a:cs typeface="Calibri"/>
              <a:sym typeface="Calibri"/>
            </a:endParaRPr>
          </a:p>
        </p:txBody>
      </p:sp>
      <p:sp>
        <p:nvSpPr>
          <p:cNvPr id="513" name="Google Shape;513;p41"/>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Device impact on video streaming</a:t>
            </a:r>
            <a:endParaRPr b="0" i="0" sz="4400" u="none" cap="none" strike="noStrike">
              <a:solidFill>
                <a:schemeClr val="lt1"/>
              </a:solidFill>
              <a:latin typeface="Quattrocento Sans"/>
              <a:ea typeface="Quattrocento Sans"/>
              <a:cs typeface="Quattrocento Sans"/>
              <a:sym typeface="Quattrocento Sans"/>
            </a:endParaRPr>
          </a:p>
        </p:txBody>
      </p:sp>
      <p:sp>
        <p:nvSpPr>
          <p:cNvPr id="514" name="Google Shape;514;p4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15" name="Google Shape;515;p41"/>
          <p:cNvPicPr preferRelativeResize="0"/>
          <p:nvPr/>
        </p:nvPicPr>
        <p:blipFill rotWithShape="1">
          <a:blip r:embed="rId3">
            <a:alphaModFix/>
          </a:blip>
          <a:srcRect b="0" l="0" r="0" t="0"/>
          <a:stretch/>
        </p:blipFill>
        <p:spPr>
          <a:xfrm>
            <a:off x="951395" y="1133259"/>
            <a:ext cx="7241206" cy="359114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2"/>
                                        </p:tgtEl>
                                        <p:attrNameLst>
                                          <p:attrName>style.visibility</p:attrName>
                                        </p:attrNameLst>
                                      </p:cBhvr>
                                      <p:to>
                                        <p:strVal val="visible"/>
                                      </p:to>
                                    </p:set>
                                    <p:anim calcmode="lin" valueType="num">
                                      <p:cBhvr additive="base">
                                        <p:cTn dur="500"/>
                                        <p:tgtEl>
                                          <p:spTgt spid="51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11"/>
                                        </p:tgtEl>
                                        <p:attrNameLst>
                                          <p:attrName>style.visibility</p:attrName>
                                        </p:attrNameLst>
                                      </p:cBhvr>
                                      <p:to>
                                        <p:strVal val="visible"/>
                                      </p:to>
                                    </p:set>
                                    <p:anim calcmode="lin" valueType="num">
                                      <p:cBhvr additive="base">
                                        <p:cTn dur="500"/>
                                        <p:tgtEl>
                                          <p:spTgt spid="51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pic>
        <p:nvPicPr>
          <p:cNvPr id="123" name="Google Shape;123;p15"/>
          <p:cNvPicPr preferRelativeResize="0"/>
          <p:nvPr/>
        </p:nvPicPr>
        <p:blipFill rotWithShape="1">
          <a:blip r:embed="rId3">
            <a:alphaModFix/>
          </a:blip>
          <a:srcRect b="0" l="0" r="0" t="0"/>
          <a:stretch/>
        </p:blipFill>
        <p:spPr>
          <a:xfrm>
            <a:off x="0" y="1176802"/>
            <a:ext cx="9144000" cy="5774636"/>
          </a:xfrm>
          <a:prstGeom prst="rect">
            <a:avLst/>
          </a:prstGeom>
          <a:noFill/>
          <a:ln>
            <a:noFill/>
          </a:ln>
        </p:spPr>
      </p:pic>
      <p:sp>
        <p:nvSpPr>
          <p:cNvPr id="124" name="Google Shape;124;p15"/>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Overview</a:t>
            </a:r>
            <a:endParaRPr b="0" i="0" sz="4400" u="none" cap="none" strike="noStrike">
              <a:solidFill>
                <a:schemeClr val="lt1"/>
              </a:solidFill>
              <a:latin typeface="Quattrocento Sans"/>
              <a:ea typeface="Quattrocento Sans"/>
              <a:cs typeface="Quattrocento Sans"/>
              <a:sym typeface="Quattrocento Sans"/>
            </a:endParaRPr>
          </a:p>
        </p:txBody>
      </p:sp>
      <p:grpSp>
        <p:nvGrpSpPr>
          <p:cNvPr id="125" name="Google Shape;125;p15"/>
          <p:cNvGrpSpPr/>
          <p:nvPr/>
        </p:nvGrpSpPr>
        <p:grpSpPr>
          <a:xfrm>
            <a:off x="1361207" y="1566427"/>
            <a:ext cx="2329748" cy="3437245"/>
            <a:chOff x="1361207" y="1773255"/>
            <a:chExt cx="2329748" cy="3437245"/>
          </a:xfrm>
        </p:grpSpPr>
        <p:sp>
          <p:nvSpPr>
            <p:cNvPr id="126" name="Google Shape;126;p15"/>
            <p:cNvSpPr/>
            <p:nvPr/>
          </p:nvSpPr>
          <p:spPr>
            <a:xfrm>
              <a:off x="1361207" y="2298897"/>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27" name="Google Shape;127;p15"/>
            <p:cNvSpPr/>
            <p:nvPr/>
          </p:nvSpPr>
          <p:spPr>
            <a:xfrm>
              <a:off x="1371189" y="17732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28" name="Google Shape;128;p15"/>
            <p:cNvSpPr/>
            <p:nvPr/>
          </p:nvSpPr>
          <p:spPr>
            <a:xfrm>
              <a:off x="1371189" y="4186126"/>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Calibri"/>
                  <a:ea typeface="Calibri"/>
                  <a:cs typeface="Calibri"/>
                  <a:sym typeface="Calibri"/>
                </a:rPr>
                <a:t>Network</a:t>
              </a:r>
              <a:endParaRPr/>
            </a:p>
            <a:p>
              <a:pPr indent="0" lvl="0" marL="0" marR="0" rtl="0" algn="ctr">
                <a:spcBef>
                  <a:spcPts val="0"/>
                </a:spcBef>
                <a:spcAft>
                  <a:spcPts val="0"/>
                </a:spcAft>
                <a:buNone/>
              </a:pPr>
              <a:r>
                <a:rPr b="0" i="0" lang="en-US" sz="2400" u="none" cap="none" strike="noStrike">
                  <a:solidFill>
                    <a:schemeClr val="dk1"/>
                  </a:solidFill>
                  <a:latin typeface="Calibri"/>
                  <a:ea typeface="Calibri"/>
                  <a:cs typeface="Calibri"/>
                  <a:sym typeface="Calibri"/>
                </a:rPr>
                <a:t>Bottlenecks</a:t>
              </a:r>
              <a:endParaRPr b="0" i="0" sz="2400" u="none" cap="none" strike="noStrike">
                <a:solidFill>
                  <a:schemeClr val="dk1"/>
                </a:solidFill>
                <a:latin typeface="Calibri"/>
                <a:ea typeface="Calibri"/>
                <a:cs typeface="Calibri"/>
                <a:sym typeface="Calibri"/>
              </a:endParaRPr>
            </a:p>
          </p:txBody>
        </p:sp>
        <p:pic>
          <p:nvPicPr>
            <p:cNvPr descr="Image result for hangouts" id="129" name="Google Shape;129;p15"/>
            <p:cNvPicPr preferRelativeResize="0"/>
            <p:nvPr/>
          </p:nvPicPr>
          <p:blipFill rotWithShape="1">
            <a:blip r:embed="rId4">
              <a:alphaModFix/>
            </a:blip>
            <a:srcRect b="0" l="0" r="0" t="0"/>
            <a:stretch/>
          </p:blipFill>
          <p:spPr>
            <a:xfrm>
              <a:off x="2173076" y="2106040"/>
              <a:ext cx="726589" cy="643905"/>
            </a:xfrm>
            <a:prstGeom prst="rect">
              <a:avLst/>
            </a:prstGeom>
            <a:noFill/>
            <a:ln>
              <a:noFill/>
            </a:ln>
          </p:spPr>
        </p:pic>
        <p:pic>
          <p:nvPicPr>
            <p:cNvPr descr="Image result for facetime" id="130" name="Google Shape;130;p15"/>
            <p:cNvPicPr preferRelativeResize="0"/>
            <p:nvPr/>
          </p:nvPicPr>
          <p:blipFill rotWithShape="1">
            <a:blip r:embed="rId5">
              <a:alphaModFix/>
            </a:blip>
            <a:srcRect b="0" l="0" r="0" t="0"/>
            <a:stretch/>
          </p:blipFill>
          <p:spPr>
            <a:xfrm flipH="1" rot="10800000">
              <a:off x="2909646" y="2123988"/>
              <a:ext cx="569232" cy="569232"/>
            </a:xfrm>
            <a:prstGeom prst="rect">
              <a:avLst/>
            </a:prstGeom>
            <a:noFill/>
            <a:ln>
              <a:noFill/>
            </a:ln>
          </p:spPr>
        </p:pic>
        <p:sp>
          <p:nvSpPr>
            <p:cNvPr id="131" name="Google Shape;131;p15"/>
            <p:cNvSpPr/>
            <p:nvPr/>
          </p:nvSpPr>
          <p:spPr>
            <a:xfrm rot="10800000">
              <a:off x="2800216" y="2801432"/>
              <a:ext cx="457200" cy="500067"/>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32" name="Google Shape;132;p15"/>
            <p:cNvSpPr/>
            <p:nvPr/>
          </p:nvSpPr>
          <p:spPr>
            <a:xfrm rot="10800000">
              <a:off x="1815329" y="2790547"/>
              <a:ext cx="457200" cy="506919"/>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33" name="Google Shape;133;p15"/>
            <p:cNvSpPr/>
            <p:nvPr/>
          </p:nvSpPr>
          <p:spPr>
            <a:xfrm rot="10800000">
              <a:off x="2307772" y="2801434"/>
              <a:ext cx="457200" cy="500065"/>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34" name="Google Shape;134;p15"/>
            <p:cNvSpPr/>
            <p:nvPr/>
          </p:nvSpPr>
          <p:spPr>
            <a:xfrm>
              <a:off x="1815327" y="3761914"/>
              <a:ext cx="457200" cy="449629"/>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35" name="Google Shape;135;p15"/>
            <p:cNvSpPr/>
            <p:nvPr/>
          </p:nvSpPr>
          <p:spPr>
            <a:xfrm>
              <a:off x="2307771" y="3761177"/>
              <a:ext cx="457200" cy="443550"/>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36" name="Google Shape;136;p15"/>
            <p:cNvSpPr/>
            <p:nvPr/>
          </p:nvSpPr>
          <p:spPr>
            <a:xfrm>
              <a:off x="2800214" y="3761175"/>
              <a:ext cx="457200" cy="443551"/>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pic>
          <p:nvPicPr>
            <p:cNvPr descr="Image result for Skype images" id="137" name="Google Shape;137;p15"/>
            <p:cNvPicPr preferRelativeResize="0"/>
            <p:nvPr/>
          </p:nvPicPr>
          <p:blipFill rotWithShape="1">
            <a:blip r:embed="rId6">
              <a:alphaModFix/>
            </a:blip>
            <a:srcRect b="0" l="0" r="0" t="0"/>
            <a:stretch/>
          </p:blipFill>
          <p:spPr>
            <a:xfrm>
              <a:off x="1438847" y="2010942"/>
              <a:ext cx="734229" cy="734229"/>
            </a:xfrm>
            <a:prstGeom prst="rect">
              <a:avLst/>
            </a:prstGeom>
            <a:noFill/>
            <a:ln>
              <a:noFill/>
            </a:ln>
          </p:spPr>
        </p:pic>
        <p:sp>
          <p:nvSpPr>
            <p:cNvPr id="138" name="Google Shape;138;p15"/>
            <p:cNvSpPr/>
            <p:nvPr/>
          </p:nvSpPr>
          <p:spPr>
            <a:xfrm>
              <a:off x="1786122" y="3349433"/>
              <a:ext cx="1578240" cy="352592"/>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QoE</a:t>
              </a:r>
              <a:endParaRPr b="0" i="0" sz="2000" u="none" cap="none" strike="noStrike">
                <a:solidFill>
                  <a:schemeClr val="dk1"/>
                </a:solidFill>
                <a:latin typeface="Quattrocento Sans"/>
                <a:ea typeface="Quattrocento Sans"/>
                <a:cs typeface="Quattrocento Sans"/>
                <a:sym typeface="Quattrocento Sans"/>
              </a:endParaRPr>
            </a:p>
          </p:txBody>
        </p:sp>
      </p:grpSp>
      <p:sp>
        <p:nvSpPr>
          <p:cNvPr id="139" name="Google Shape;139;p15"/>
          <p:cNvSpPr/>
          <p:nvPr/>
        </p:nvSpPr>
        <p:spPr>
          <a:xfrm>
            <a:off x="132800" y="584750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800" u="none" cap="none" strike="noStrike">
                <a:solidFill>
                  <a:schemeClr val="lt1"/>
                </a:solidFill>
                <a:latin typeface="Quattrocento Sans"/>
                <a:ea typeface="Quattrocento Sans"/>
                <a:cs typeface="Quattrocento Sans"/>
                <a:sym typeface="Quattrocento Sans"/>
              </a:rPr>
              <a:t>Understand and Improve QoE</a:t>
            </a:r>
            <a:endParaRPr b="0" i="0" sz="2800" u="none" cap="none" strike="noStrike">
              <a:solidFill>
                <a:schemeClr val="lt1"/>
              </a:solidFill>
              <a:latin typeface="Quattrocento Sans"/>
              <a:ea typeface="Quattrocento Sans"/>
              <a:cs typeface="Quattrocento Sans"/>
              <a:sym typeface="Quattrocento Sans"/>
            </a:endParaRPr>
          </a:p>
        </p:txBody>
      </p:sp>
      <p:grpSp>
        <p:nvGrpSpPr>
          <p:cNvPr id="140" name="Google Shape;140;p15"/>
          <p:cNvGrpSpPr/>
          <p:nvPr/>
        </p:nvGrpSpPr>
        <p:grpSpPr>
          <a:xfrm>
            <a:off x="5444255" y="1566427"/>
            <a:ext cx="2339729" cy="3437245"/>
            <a:chOff x="5444255" y="1773255"/>
            <a:chExt cx="2339729" cy="3437245"/>
          </a:xfrm>
        </p:grpSpPr>
        <p:sp>
          <p:nvSpPr>
            <p:cNvPr id="141" name="Google Shape;141;p15"/>
            <p:cNvSpPr/>
            <p:nvPr/>
          </p:nvSpPr>
          <p:spPr>
            <a:xfrm>
              <a:off x="5454236" y="2298897"/>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42" name="Google Shape;142;p15"/>
            <p:cNvSpPr/>
            <p:nvPr/>
          </p:nvSpPr>
          <p:spPr>
            <a:xfrm>
              <a:off x="5464218" y="17732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a:p>
              <a:pPr indent="0" lvl="0" marL="0" marR="0" rtl="0" algn="ctr">
                <a:spcBef>
                  <a:spcPts val="0"/>
                </a:spcBef>
                <a:spcAft>
                  <a:spcPts val="0"/>
                </a:spcAft>
                <a:buNone/>
              </a:pPr>
              <a:r>
                <a:t/>
              </a:r>
              <a:endParaRPr b="0" i="0" sz="2400" u="none" cap="none" strike="noStrike">
                <a:solidFill>
                  <a:schemeClr val="dk1"/>
                </a:solidFill>
                <a:latin typeface="Calibri"/>
                <a:ea typeface="Calibri"/>
                <a:cs typeface="Calibri"/>
                <a:sym typeface="Calibri"/>
              </a:endParaRPr>
            </a:p>
          </p:txBody>
        </p:sp>
        <p:sp>
          <p:nvSpPr>
            <p:cNvPr id="143" name="Google Shape;143;p15"/>
            <p:cNvSpPr/>
            <p:nvPr/>
          </p:nvSpPr>
          <p:spPr>
            <a:xfrm>
              <a:off x="5444255" y="4186126"/>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400" u="none" cap="none" strike="noStrike">
                  <a:solidFill>
                    <a:schemeClr val="dk1"/>
                  </a:solidFill>
                  <a:latin typeface="Calibri"/>
                  <a:ea typeface="Calibri"/>
                  <a:cs typeface="Calibri"/>
                  <a:sym typeface="Calibri"/>
                </a:rPr>
                <a:t>Device</a:t>
              </a:r>
              <a:endParaRPr/>
            </a:p>
            <a:p>
              <a:pPr indent="0" lvl="0" marL="0" marR="0" rtl="0" algn="ctr">
                <a:spcBef>
                  <a:spcPts val="0"/>
                </a:spcBef>
                <a:spcAft>
                  <a:spcPts val="0"/>
                </a:spcAft>
                <a:buNone/>
              </a:pPr>
              <a:r>
                <a:rPr b="0" i="0" lang="en-US" sz="2400" u="none" cap="none" strike="noStrike">
                  <a:solidFill>
                    <a:schemeClr val="dk1"/>
                  </a:solidFill>
                  <a:latin typeface="Calibri"/>
                  <a:ea typeface="Calibri"/>
                  <a:cs typeface="Calibri"/>
                  <a:sym typeface="Calibri"/>
                </a:rPr>
                <a:t>Bottlenecks</a:t>
              </a:r>
              <a:endParaRPr b="0" i="0" sz="2400" u="none" cap="none" strike="noStrike">
                <a:solidFill>
                  <a:schemeClr val="dk1"/>
                </a:solidFill>
                <a:latin typeface="Calibri"/>
                <a:ea typeface="Calibri"/>
                <a:cs typeface="Calibri"/>
                <a:sym typeface="Calibri"/>
              </a:endParaRPr>
            </a:p>
          </p:txBody>
        </p:sp>
        <p:pic>
          <p:nvPicPr>
            <p:cNvPr descr="Image result for youtube" id="144" name="Google Shape;144;p15"/>
            <p:cNvPicPr preferRelativeResize="0"/>
            <p:nvPr/>
          </p:nvPicPr>
          <p:blipFill rotWithShape="1">
            <a:blip r:embed="rId7">
              <a:alphaModFix/>
            </a:blip>
            <a:srcRect b="0" l="0" r="0" t="0"/>
            <a:stretch/>
          </p:blipFill>
          <p:spPr>
            <a:xfrm>
              <a:off x="6260880" y="2151601"/>
              <a:ext cx="676533" cy="514006"/>
            </a:xfrm>
            <a:prstGeom prst="rect">
              <a:avLst/>
            </a:prstGeom>
            <a:noFill/>
            <a:ln>
              <a:noFill/>
            </a:ln>
          </p:spPr>
        </p:pic>
        <p:pic>
          <p:nvPicPr>
            <p:cNvPr descr="Image result for chrome" id="145" name="Google Shape;145;p15"/>
            <p:cNvPicPr preferRelativeResize="0"/>
            <p:nvPr/>
          </p:nvPicPr>
          <p:blipFill rotWithShape="1">
            <a:blip r:embed="rId8">
              <a:alphaModFix/>
            </a:blip>
            <a:srcRect b="0" l="0" r="0" t="0"/>
            <a:stretch/>
          </p:blipFill>
          <p:spPr>
            <a:xfrm>
              <a:off x="5569156" y="2062895"/>
              <a:ext cx="630325" cy="630325"/>
            </a:xfrm>
            <a:prstGeom prst="rect">
              <a:avLst/>
            </a:prstGeom>
            <a:noFill/>
            <a:ln>
              <a:noFill/>
            </a:ln>
          </p:spPr>
        </p:pic>
        <p:sp>
          <p:nvSpPr>
            <p:cNvPr id="146" name="Google Shape;146;p15"/>
            <p:cNvSpPr/>
            <p:nvPr/>
          </p:nvSpPr>
          <p:spPr>
            <a:xfrm rot="10800000">
              <a:off x="6917601" y="2808514"/>
              <a:ext cx="457200" cy="500067"/>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47" name="Google Shape;147;p15"/>
            <p:cNvSpPr/>
            <p:nvPr/>
          </p:nvSpPr>
          <p:spPr>
            <a:xfrm rot="10800000">
              <a:off x="5932714" y="2797629"/>
              <a:ext cx="457200" cy="506919"/>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48" name="Google Shape;148;p15"/>
            <p:cNvSpPr/>
            <p:nvPr/>
          </p:nvSpPr>
          <p:spPr>
            <a:xfrm rot="10800000">
              <a:off x="6425157" y="2808516"/>
              <a:ext cx="457200" cy="500065"/>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49" name="Google Shape;149;p15"/>
            <p:cNvSpPr/>
            <p:nvPr/>
          </p:nvSpPr>
          <p:spPr>
            <a:xfrm>
              <a:off x="5932712" y="3768996"/>
              <a:ext cx="457200" cy="449629"/>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50" name="Google Shape;150;p15"/>
            <p:cNvSpPr/>
            <p:nvPr/>
          </p:nvSpPr>
          <p:spPr>
            <a:xfrm>
              <a:off x="6425156" y="3768259"/>
              <a:ext cx="457200" cy="443550"/>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sp>
          <p:nvSpPr>
            <p:cNvPr id="151" name="Google Shape;151;p15"/>
            <p:cNvSpPr/>
            <p:nvPr/>
          </p:nvSpPr>
          <p:spPr>
            <a:xfrm>
              <a:off x="6917599" y="3768257"/>
              <a:ext cx="457200" cy="443551"/>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350" u="none" cap="none" strike="noStrike">
                <a:solidFill>
                  <a:schemeClr val="lt1"/>
                </a:solidFill>
                <a:latin typeface="Calibri"/>
                <a:ea typeface="Calibri"/>
                <a:cs typeface="Calibri"/>
                <a:sym typeface="Calibri"/>
              </a:endParaRPr>
            </a:p>
          </p:txBody>
        </p:sp>
        <p:pic>
          <p:nvPicPr>
            <p:cNvPr descr="Image result for Skype images" id="152" name="Google Shape;152;p15"/>
            <p:cNvPicPr preferRelativeResize="0"/>
            <p:nvPr/>
          </p:nvPicPr>
          <p:blipFill rotWithShape="1">
            <a:blip r:embed="rId6">
              <a:alphaModFix/>
            </a:blip>
            <a:srcRect b="0" l="0" r="0" t="0"/>
            <a:stretch/>
          </p:blipFill>
          <p:spPr>
            <a:xfrm>
              <a:off x="6988593" y="2023132"/>
              <a:ext cx="734229" cy="734229"/>
            </a:xfrm>
            <a:prstGeom prst="rect">
              <a:avLst/>
            </a:prstGeom>
            <a:noFill/>
            <a:ln>
              <a:noFill/>
            </a:ln>
          </p:spPr>
        </p:pic>
        <p:sp>
          <p:nvSpPr>
            <p:cNvPr id="153" name="Google Shape;153;p15"/>
            <p:cNvSpPr/>
            <p:nvPr/>
          </p:nvSpPr>
          <p:spPr>
            <a:xfrm>
              <a:off x="5884318" y="3316901"/>
              <a:ext cx="1578240" cy="352592"/>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QoE</a:t>
              </a:r>
              <a:endParaRPr b="0" i="0" sz="2000" u="none" cap="none" strike="noStrike">
                <a:solidFill>
                  <a:schemeClr val="dk1"/>
                </a:solidFill>
                <a:latin typeface="Quattrocento Sans"/>
                <a:ea typeface="Quattrocento Sans"/>
                <a:cs typeface="Quattrocento Sans"/>
                <a:sym typeface="Quattrocento Sans"/>
              </a:endParaRPr>
            </a:p>
          </p:txBody>
        </p:sp>
      </p:grpSp>
      <p:sp>
        <p:nvSpPr>
          <p:cNvPr id="154" name="Google Shape;154;p15"/>
          <p:cNvSpPr/>
          <p:nvPr/>
        </p:nvSpPr>
        <p:spPr>
          <a:xfrm>
            <a:off x="5290457" y="5140511"/>
            <a:ext cx="2722128" cy="334807"/>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In Submission (IMC’18)</a:t>
            </a:r>
            <a:endParaRPr b="0" i="0" sz="2000" u="none" cap="none" strike="noStrike">
              <a:solidFill>
                <a:schemeClr val="dk1"/>
              </a:solidFill>
              <a:latin typeface="Quattrocento Sans"/>
              <a:ea typeface="Quattrocento Sans"/>
              <a:cs typeface="Quattrocento Sans"/>
              <a:sym typeface="Quattrocento Sans"/>
            </a:endParaRPr>
          </a:p>
        </p:txBody>
      </p:sp>
      <p:sp>
        <p:nvSpPr>
          <p:cNvPr id="155" name="Google Shape;155;p15"/>
          <p:cNvSpPr/>
          <p:nvPr/>
        </p:nvSpPr>
        <p:spPr>
          <a:xfrm>
            <a:off x="1235950" y="5106693"/>
            <a:ext cx="2678584" cy="368625"/>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0" i="0" lang="en-US" sz="2000" u="none" cap="none" strike="noStrike">
                <a:solidFill>
                  <a:schemeClr val="dk1"/>
                </a:solidFill>
                <a:latin typeface="Quattrocento Sans"/>
                <a:ea typeface="Quattrocento Sans"/>
                <a:cs typeface="Quattrocento Sans"/>
                <a:sym typeface="Quattrocento Sans"/>
              </a:rPr>
              <a:t>ACM/IEEE IWQoS’18</a:t>
            </a:r>
            <a:endParaRPr b="0" i="0" sz="2000" u="none" cap="none" strike="noStrike">
              <a:solidFill>
                <a:schemeClr val="dk1"/>
              </a:solidFill>
              <a:latin typeface="Quattrocento Sans"/>
              <a:ea typeface="Quattrocento Sans"/>
              <a:cs typeface="Quattrocento Sans"/>
              <a:sym typeface="Quattrocento Sans"/>
            </a:endParaRPr>
          </a:p>
        </p:txBody>
      </p:sp>
      <p:sp>
        <p:nvSpPr>
          <p:cNvPr id="156" name="Google Shape;156;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42"/>
          <p:cNvSpPr/>
          <p:nvPr/>
        </p:nvSpPr>
        <p:spPr>
          <a:xfrm>
            <a:off x="236717" y="5868406"/>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An average of 12 frames per second decrease from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high- to low-end phones (Linear decrease)</a:t>
            </a:r>
            <a:endParaRPr b="0" i="0" sz="2400" u="none" cap="none" strike="noStrike">
              <a:solidFill>
                <a:schemeClr val="lt1"/>
              </a:solidFill>
              <a:latin typeface="Calibri"/>
              <a:ea typeface="Calibri"/>
              <a:cs typeface="Calibri"/>
              <a:sym typeface="Calibri"/>
            </a:endParaRPr>
          </a:p>
        </p:txBody>
      </p:sp>
      <p:sp>
        <p:nvSpPr>
          <p:cNvPr id="522" name="Google Shape;522;p42"/>
          <p:cNvSpPr/>
          <p:nvPr/>
        </p:nvSpPr>
        <p:spPr>
          <a:xfrm>
            <a:off x="236717" y="487388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An average of 5 seconds increase in call set-up delay from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High- to low-end phones (Linear increase)</a:t>
            </a:r>
            <a:endParaRPr b="0" i="0" sz="2400" u="none" cap="none" strike="noStrike">
              <a:solidFill>
                <a:schemeClr val="lt1"/>
              </a:solidFill>
              <a:latin typeface="Calibri"/>
              <a:ea typeface="Calibri"/>
              <a:cs typeface="Calibri"/>
              <a:sym typeface="Calibri"/>
            </a:endParaRPr>
          </a:p>
        </p:txBody>
      </p:sp>
      <p:sp>
        <p:nvSpPr>
          <p:cNvPr id="523" name="Google Shape;523;p42"/>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Device impact on video streaming</a:t>
            </a:r>
            <a:endParaRPr b="0" i="0" sz="4400" u="none" cap="none" strike="noStrike">
              <a:solidFill>
                <a:schemeClr val="lt1"/>
              </a:solidFill>
              <a:latin typeface="Quattrocento Sans"/>
              <a:ea typeface="Quattrocento Sans"/>
              <a:cs typeface="Quattrocento Sans"/>
              <a:sym typeface="Quattrocento Sans"/>
            </a:endParaRPr>
          </a:p>
        </p:txBody>
      </p:sp>
      <p:sp>
        <p:nvSpPr>
          <p:cNvPr id="524" name="Google Shape;524;p4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25" name="Google Shape;525;p42"/>
          <p:cNvPicPr preferRelativeResize="0"/>
          <p:nvPr/>
        </p:nvPicPr>
        <p:blipFill rotWithShape="1">
          <a:blip r:embed="rId3">
            <a:alphaModFix/>
          </a:blip>
          <a:srcRect b="0" l="0" r="0" t="0"/>
          <a:stretch/>
        </p:blipFill>
        <p:spPr>
          <a:xfrm>
            <a:off x="1317396" y="1206345"/>
            <a:ext cx="6509204" cy="36162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2"/>
                                        </p:tgtEl>
                                        <p:attrNameLst>
                                          <p:attrName>style.visibility</p:attrName>
                                        </p:attrNameLst>
                                      </p:cBhvr>
                                      <p:to>
                                        <p:strVal val="visible"/>
                                      </p:to>
                                    </p:set>
                                    <p:anim calcmode="lin" valueType="num">
                                      <p:cBhvr additive="base">
                                        <p:cTn dur="500"/>
                                        <p:tgtEl>
                                          <p:spTgt spid="52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21"/>
                                        </p:tgtEl>
                                        <p:attrNameLst>
                                          <p:attrName>style.visibility</p:attrName>
                                        </p:attrNameLst>
                                      </p:cBhvr>
                                      <p:to>
                                        <p:strVal val="visible"/>
                                      </p:to>
                                    </p:set>
                                    <p:anim calcmode="lin" valueType="num">
                                      <p:cBhvr additive="base">
                                        <p:cTn dur="500"/>
                                        <p:tgtEl>
                                          <p:spTgt spid="5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0" name="Shape 530"/>
        <p:cNvGrpSpPr/>
        <p:nvPr/>
      </p:nvGrpSpPr>
      <p:grpSpPr>
        <a:xfrm>
          <a:off x="0" y="0"/>
          <a:ext cx="0" cy="0"/>
          <a:chOff x="0" y="0"/>
          <a:chExt cx="0" cy="0"/>
        </a:xfrm>
      </p:grpSpPr>
      <p:pic>
        <p:nvPicPr>
          <p:cNvPr id="531" name="Google Shape;531;p43"/>
          <p:cNvPicPr preferRelativeResize="0"/>
          <p:nvPr/>
        </p:nvPicPr>
        <p:blipFill rotWithShape="1">
          <a:blip r:embed="rId3">
            <a:alphaModFix/>
          </a:blip>
          <a:srcRect b="0" l="0" r="0" t="0"/>
          <a:stretch/>
        </p:blipFill>
        <p:spPr>
          <a:xfrm>
            <a:off x="4826481" y="3559627"/>
            <a:ext cx="4317519" cy="2287007"/>
          </a:xfrm>
          <a:prstGeom prst="rect">
            <a:avLst/>
          </a:prstGeom>
          <a:noFill/>
          <a:ln>
            <a:noFill/>
          </a:ln>
        </p:spPr>
      </p:pic>
      <p:pic>
        <p:nvPicPr>
          <p:cNvPr id="532" name="Google Shape;532;p43"/>
          <p:cNvPicPr preferRelativeResize="0"/>
          <p:nvPr/>
        </p:nvPicPr>
        <p:blipFill rotWithShape="1">
          <a:blip r:embed="rId4">
            <a:alphaModFix/>
          </a:blip>
          <a:srcRect b="0" l="0" r="0" t="0"/>
          <a:stretch/>
        </p:blipFill>
        <p:spPr>
          <a:xfrm>
            <a:off x="236717" y="3559628"/>
            <a:ext cx="4363811" cy="2287006"/>
          </a:xfrm>
          <a:prstGeom prst="rect">
            <a:avLst/>
          </a:prstGeom>
          <a:noFill/>
          <a:ln>
            <a:noFill/>
          </a:ln>
        </p:spPr>
      </p:pic>
      <p:pic>
        <p:nvPicPr>
          <p:cNvPr id="533" name="Google Shape;533;p43"/>
          <p:cNvPicPr preferRelativeResize="0"/>
          <p:nvPr/>
        </p:nvPicPr>
        <p:blipFill rotWithShape="1">
          <a:blip r:embed="rId5">
            <a:alphaModFix/>
          </a:blip>
          <a:srcRect b="0" l="0" r="0" t="0"/>
          <a:stretch/>
        </p:blipFill>
        <p:spPr>
          <a:xfrm>
            <a:off x="82901" y="869832"/>
            <a:ext cx="4743580" cy="2842197"/>
          </a:xfrm>
          <a:prstGeom prst="rect">
            <a:avLst/>
          </a:prstGeom>
          <a:noFill/>
          <a:ln>
            <a:noFill/>
          </a:ln>
        </p:spPr>
      </p:pic>
      <p:pic>
        <p:nvPicPr>
          <p:cNvPr id="534" name="Google Shape;534;p43"/>
          <p:cNvPicPr preferRelativeResize="0"/>
          <p:nvPr/>
        </p:nvPicPr>
        <p:blipFill rotWithShape="1">
          <a:blip r:embed="rId6">
            <a:alphaModFix/>
          </a:blip>
          <a:srcRect b="0" l="0" r="0" t="0"/>
          <a:stretch/>
        </p:blipFill>
        <p:spPr>
          <a:xfrm>
            <a:off x="4909381" y="858946"/>
            <a:ext cx="4234619" cy="2842197"/>
          </a:xfrm>
          <a:prstGeom prst="rect">
            <a:avLst/>
          </a:prstGeom>
          <a:noFill/>
          <a:ln>
            <a:noFill/>
          </a:ln>
        </p:spPr>
      </p:pic>
      <p:sp>
        <p:nvSpPr>
          <p:cNvPr id="535" name="Google Shape;535;p43"/>
          <p:cNvSpPr/>
          <p:nvPr/>
        </p:nvSpPr>
        <p:spPr>
          <a:xfrm>
            <a:off x="236717" y="584663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 Web browsing is underutilizing multi-cores and significantly affected under slower clock frequencies</a:t>
            </a:r>
            <a:endParaRPr b="0" i="0" sz="2400" u="none" cap="none" strike="noStrike">
              <a:solidFill>
                <a:schemeClr val="lt1"/>
              </a:solidFill>
              <a:latin typeface="Calibri"/>
              <a:ea typeface="Calibri"/>
              <a:cs typeface="Calibri"/>
              <a:sym typeface="Calibri"/>
            </a:endParaRPr>
          </a:p>
        </p:txBody>
      </p:sp>
      <p:sp>
        <p:nvSpPr>
          <p:cNvPr id="536" name="Google Shape;536;p43"/>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Impact of device parameters </a:t>
            </a:r>
            <a:br>
              <a:rPr b="0" i="0" lang="en-US" sz="3959" u="none" cap="none" strike="noStrike">
                <a:solidFill>
                  <a:schemeClr val="lt1"/>
                </a:solidFill>
                <a:latin typeface="Calibri"/>
                <a:ea typeface="Calibri"/>
                <a:cs typeface="Calibri"/>
                <a:sym typeface="Calibri"/>
              </a:rPr>
            </a:br>
            <a:r>
              <a:rPr b="0" i="0" lang="en-US" sz="3959" u="none" cap="none" strike="noStrike">
                <a:solidFill>
                  <a:schemeClr val="lt1"/>
                </a:solidFill>
                <a:latin typeface="Calibri"/>
                <a:ea typeface="Calibri"/>
                <a:cs typeface="Calibri"/>
                <a:sym typeface="Calibri"/>
              </a:rPr>
              <a:t>Web browsing</a:t>
            </a:r>
            <a:endParaRPr b="0" i="0" sz="3959" u="none" cap="none" strike="noStrike">
              <a:solidFill>
                <a:schemeClr val="lt1"/>
              </a:solidFill>
              <a:latin typeface="Quattrocento Sans"/>
              <a:ea typeface="Quattrocento Sans"/>
              <a:cs typeface="Quattrocento Sans"/>
              <a:sym typeface="Quattrocento Sans"/>
            </a:endParaRPr>
          </a:p>
        </p:txBody>
      </p:sp>
      <p:sp>
        <p:nvSpPr>
          <p:cNvPr id="537" name="Google Shape;537;p4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35"/>
                                        </p:tgtEl>
                                        <p:attrNameLst>
                                          <p:attrName>style.visibility</p:attrName>
                                        </p:attrNameLst>
                                      </p:cBhvr>
                                      <p:to>
                                        <p:strVal val="visible"/>
                                      </p:to>
                                    </p:set>
                                    <p:anim calcmode="lin" valueType="num">
                                      <p:cBhvr additive="base">
                                        <p:cTn dur="500"/>
                                        <p:tgtEl>
                                          <p:spTgt spid="53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pic>
        <p:nvPicPr>
          <p:cNvPr id="543" name="Google Shape;543;p44"/>
          <p:cNvPicPr preferRelativeResize="0"/>
          <p:nvPr/>
        </p:nvPicPr>
        <p:blipFill rotWithShape="1">
          <a:blip r:embed="rId3">
            <a:alphaModFix/>
          </a:blip>
          <a:srcRect b="0" l="0" r="0" t="0"/>
          <a:stretch/>
        </p:blipFill>
        <p:spPr>
          <a:xfrm>
            <a:off x="4864679" y="3497882"/>
            <a:ext cx="4279321" cy="2381410"/>
          </a:xfrm>
          <a:prstGeom prst="rect">
            <a:avLst/>
          </a:prstGeom>
          <a:noFill/>
          <a:ln>
            <a:noFill/>
          </a:ln>
        </p:spPr>
      </p:pic>
      <p:pic>
        <p:nvPicPr>
          <p:cNvPr id="544" name="Google Shape;544;p44"/>
          <p:cNvPicPr preferRelativeResize="0"/>
          <p:nvPr/>
        </p:nvPicPr>
        <p:blipFill rotWithShape="1">
          <a:blip r:embed="rId4">
            <a:alphaModFix/>
          </a:blip>
          <a:srcRect b="0" l="0" r="0" t="0"/>
          <a:stretch/>
        </p:blipFill>
        <p:spPr>
          <a:xfrm>
            <a:off x="153003" y="3507063"/>
            <a:ext cx="4631699" cy="2361343"/>
          </a:xfrm>
          <a:prstGeom prst="rect">
            <a:avLst/>
          </a:prstGeom>
          <a:noFill/>
          <a:ln>
            <a:noFill/>
          </a:ln>
        </p:spPr>
      </p:pic>
      <p:pic>
        <p:nvPicPr>
          <p:cNvPr id="545" name="Google Shape;545;p44"/>
          <p:cNvPicPr preferRelativeResize="0"/>
          <p:nvPr/>
        </p:nvPicPr>
        <p:blipFill rotWithShape="1">
          <a:blip r:embed="rId5">
            <a:alphaModFix/>
          </a:blip>
          <a:srcRect b="0" l="0" r="0" t="0"/>
          <a:stretch/>
        </p:blipFill>
        <p:spPr>
          <a:xfrm>
            <a:off x="4864680" y="913736"/>
            <a:ext cx="4279320" cy="2817139"/>
          </a:xfrm>
          <a:prstGeom prst="rect">
            <a:avLst/>
          </a:prstGeom>
          <a:noFill/>
          <a:ln>
            <a:noFill/>
          </a:ln>
        </p:spPr>
      </p:pic>
      <p:pic>
        <p:nvPicPr>
          <p:cNvPr id="546" name="Google Shape;546;p44"/>
          <p:cNvPicPr preferRelativeResize="0"/>
          <p:nvPr/>
        </p:nvPicPr>
        <p:blipFill rotWithShape="1">
          <a:blip r:embed="rId6">
            <a:alphaModFix/>
          </a:blip>
          <a:srcRect b="0" l="0" r="0" t="0"/>
          <a:stretch/>
        </p:blipFill>
        <p:spPr>
          <a:xfrm>
            <a:off x="79978" y="989488"/>
            <a:ext cx="4704724" cy="2741387"/>
          </a:xfrm>
          <a:prstGeom prst="rect">
            <a:avLst/>
          </a:prstGeom>
          <a:noFill/>
          <a:ln>
            <a:noFill/>
          </a:ln>
        </p:spPr>
      </p:pic>
      <p:sp>
        <p:nvSpPr>
          <p:cNvPr id="547" name="Google Shape;547;p44"/>
          <p:cNvSpPr/>
          <p:nvPr/>
        </p:nvSpPr>
        <p:spPr>
          <a:xfrm>
            <a:off x="236717" y="584663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Effective utilization of hardware accelerators, multi-cores, and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Prefetch opportunity</a:t>
            </a:r>
            <a:endParaRPr b="0" i="0" sz="2400" u="none" cap="none" strike="noStrike">
              <a:solidFill>
                <a:schemeClr val="lt1"/>
              </a:solidFill>
              <a:latin typeface="Calibri"/>
              <a:ea typeface="Calibri"/>
              <a:cs typeface="Calibri"/>
              <a:sym typeface="Calibri"/>
            </a:endParaRPr>
          </a:p>
        </p:txBody>
      </p:sp>
      <p:sp>
        <p:nvSpPr>
          <p:cNvPr id="548" name="Google Shape;548;p44"/>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Impact of device parameters </a:t>
            </a:r>
            <a:br>
              <a:rPr b="0" i="0" lang="en-US" sz="3959" u="none" cap="none" strike="noStrike">
                <a:solidFill>
                  <a:schemeClr val="lt1"/>
                </a:solidFill>
                <a:latin typeface="Calibri"/>
                <a:ea typeface="Calibri"/>
                <a:cs typeface="Calibri"/>
                <a:sym typeface="Calibri"/>
              </a:rPr>
            </a:br>
            <a:r>
              <a:rPr b="0" i="0" lang="en-US" sz="3959" u="none" cap="none" strike="noStrike">
                <a:solidFill>
                  <a:schemeClr val="lt1"/>
                </a:solidFill>
                <a:latin typeface="Calibri"/>
                <a:ea typeface="Calibri"/>
                <a:cs typeface="Calibri"/>
                <a:sym typeface="Calibri"/>
              </a:rPr>
              <a:t>video streaming</a:t>
            </a:r>
            <a:endParaRPr b="0" i="0" sz="3959" u="none" cap="none" strike="noStrike">
              <a:solidFill>
                <a:schemeClr val="lt1"/>
              </a:solidFill>
              <a:latin typeface="Quattrocento Sans"/>
              <a:ea typeface="Quattrocento Sans"/>
              <a:cs typeface="Quattrocento Sans"/>
              <a:sym typeface="Quattrocento Sans"/>
            </a:endParaRPr>
          </a:p>
        </p:txBody>
      </p:sp>
      <p:sp>
        <p:nvSpPr>
          <p:cNvPr id="549" name="Google Shape;549;p4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47"/>
                                        </p:tgtEl>
                                        <p:attrNameLst>
                                          <p:attrName>style.visibility</p:attrName>
                                        </p:attrNameLst>
                                      </p:cBhvr>
                                      <p:to>
                                        <p:strVal val="visible"/>
                                      </p:to>
                                    </p:set>
                                    <p:anim calcmode="lin" valueType="num">
                                      <p:cBhvr additive="base">
                                        <p:cTn dur="500"/>
                                        <p:tgtEl>
                                          <p:spTgt spid="5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pic>
        <p:nvPicPr>
          <p:cNvPr id="555" name="Google Shape;555;p45"/>
          <p:cNvPicPr preferRelativeResize="0"/>
          <p:nvPr/>
        </p:nvPicPr>
        <p:blipFill rotWithShape="1">
          <a:blip r:embed="rId3">
            <a:alphaModFix/>
          </a:blip>
          <a:srcRect b="0" l="0" r="0" t="0"/>
          <a:stretch/>
        </p:blipFill>
        <p:spPr>
          <a:xfrm>
            <a:off x="5192486" y="3607427"/>
            <a:ext cx="3951514" cy="2260979"/>
          </a:xfrm>
          <a:prstGeom prst="rect">
            <a:avLst/>
          </a:prstGeom>
          <a:noFill/>
          <a:ln>
            <a:noFill/>
          </a:ln>
        </p:spPr>
      </p:pic>
      <p:pic>
        <p:nvPicPr>
          <p:cNvPr id="556" name="Google Shape;556;p45"/>
          <p:cNvPicPr preferRelativeResize="0"/>
          <p:nvPr/>
        </p:nvPicPr>
        <p:blipFill rotWithShape="1">
          <a:blip r:embed="rId4">
            <a:alphaModFix/>
          </a:blip>
          <a:srcRect b="0" l="0" r="0" t="0"/>
          <a:stretch/>
        </p:blipFill>
        <p:spPr>
          <a:xfrm>
            <a:off x="613049" y="3601355"/>
            <a:ext cx="4053794" cy="2357945"/>
          </a:xfrm>
          <a:prstGeom prst="rect">
            <a:avLst/>
          </a:prstGeom>
          <a:noFill/>
          <a:ln>
            <a:noFill/>
          </a:ln>
        </p:spPr>
      </p:pic>
      <p:pic>
        <p:nvPicPr>
          <p:cNvPr id="557" name="Google Shape;557;p45"/>
          <p:cNvPicPr preferRelativeResize="0"/>
          <p:nvPr/>
        </p:nvPicPr>
        <p:blipFill rotWithShape="1">
          <a:blip r:embed="rId5">
            <a:alphaModFix/>
          </a:blip>
          <a:srcRect b="0" l="0" r="0" t="0"/>
          <a:stretch/>
        </p:blipFill>
        <p:spPr>
          <a:xfrm>
            <a:off x="87406" y="981493"/>
            <a:ext cx="5192165" cy="2861165"/>
          </a:xfrm>
          <a:prstGeom prst="rect">
            <a:avLst/>
          </a:prstGeom>
          <a:noFill/>
          <a:ln>
            <a:noFill/>
          </a:ln>
        </p:spPr>
      </p:pic>
      <p:pic>
        <p:nvPicPr>
          <p:cNvPr id="558" name="Google Shape;558;p45"/>
          <p:cNvPicPr preferRelativeResize="0"/>
          <p:nvPr/>
        </p:nvPicPr>
        <p:blipFill rotWithShape="1">
          <a:blip r:embed="rId6">
            <a:alphaModFix/>
          </a:blip>
          <a:srcRect b="0" l="0" r="0" t="0"/>
          <a:stretch/>
        </p:blipFill>
        <p:spPr>
          <a:xfrm>
            <a:off x="5192486" y="853817"/>
            <a:ext cx="3951514" cy="2967069"/>
          </a:xfrm>
          <a:prstGeom prst="rect">
            <a:avLst/>
          </a:prstGeom>
          <a:noFill/>
          <a:ln>
            <a:noFill/>
          </a:ln>
        </p:spPr>
      </p:pic>
      <p:sp>
        <p:nvSpPr>
          <p:cNvPr id="559" name="Google Shape;559;p45"/>
          <p:cNvSpPr/>
          <p:nvPr/>
        </p:nvSpPr>
        <p:spPr>
          <a:xfrm>
            <a:off x="236717" y="5846634"/>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Frame rate is affected under slower clock frequencies: </a:t>
            </a:r>
            <a:endParaRPr/>
          </a:p>
          <a:p>
            <a:pPr indent="0" lvl="1" marL="457200" marR="0" rtl="0" algn="ctr">
              <a:spcBef>
                <a:spcPts val="0"/>
              </a:spcBef>
              <a:spcAft>
                <a:spcPts val="0"/>
              </a:spcAft>
              <a:buNone/>
            </a:pPr>
            <a:r>
              <a:rPr b="0" i="0" lang="en-US" sz="2400" u="none" cap="none" strike="noStrike">
                <a:solidFill>
                  <a:schemeClr val="lt1"/>
                </a:solidFill>
                <a:latin typeface="Calibri"/>
                <a:ea typeface="Calibri"/>
                <a:cs typeface="Calibri"/>
                <a:sym typeface="Calibri"/>
              </a:rPr>
              <a:t>second-order effect on network</a:t>
            </a:r>
            <a:endParaRPr b="0" i="0" sz="2400" u="none" cap="none" strike="noStrike">
              <a:solidFill>
                <a:schemeClr val="lt1"/>
              </a:solidFill>
              <a:latin typeface="Calibri"/>
              <a:ea typeface="Calibri"/>
              <a:cs typeface="Calibri"/>
              <a:sym typeface="Calibri"/>
            </a:endParaRPr>
          </a:p>
        </p:txBody>
      </p:sp>
      <p:sp>
        <p:nvSpPr>
          <p:cNvPr id="560" name="Google Shape;560;p45"/>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Impact of device parameters</a:t>
            </a:r>
            <a:br>
              <a:rPr b="0" i="0" lang="en-US" sz="3959" u="none" cap="none" strike="noStrike">
                <a:solidFill>
                  <a:schemeClr val="lt1"/>
                </a:solidFill>
                <a:latin typeface="Calibri"/>
                <a:ea typeface="Calibri"/>
                <a:cs typeface="Calibri"/>
                <a:sym typeface="Calibri"/>
              </a:rPr>
            </a:br>
            <a:r>
              <a:rPr b="0" i="0" lang="en-US" sz="3959" u="none" cap="none" strike="noStrike">
                <a:solidFill>
                  <a:schemeClr val="lt1"/>
                </a:solidFill>
                <a:latin typeface="Calibri"/>
                <a:ea typeface="Calibri"/>
                <a:cs typeface="Calibri"/>
                <a:sym typeface="Calibri"/>
              </a:rPr>
              <a:t>video telephony</a:t>
            </a:r>
            <a:endParaRPr b="0" i="0" sz="3959" u="none" cap="none" strike="noStrike">
              <a:solidFill>
                <a:schemeClr val="lt1"/>
              </a:solidFill>
              <a:latin typeface="Quattrocento Sans"/>
              <a:ea typeface="Quattrocento Sans"/>
              <a:cs typeface="Quattrocento Sans"/>
              <a:sym typeface="Quattrocento Sans"/>
            </a:endParaRPr>
          </a:p>
        </p:txBody>
      </p:sp>
      <p:sp>
        <p:nvSpPr>
          <p:cNvPr id="561" name="Google Shape;561;p4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59"/>
                                        </p:tgtEl>
                                        <p:attrNameLst>
                                          <p:attrName>style.visibility</p:attrName>
                                        </p:attrNameLst>
                                      </p:cBhvr>
                                      <p:to>
                                        <p:strVal val="visible"/>
                                      </p:to>
                                    </p:set>
                                    <p:anim calcmode="lin" valueType="num">
                                      <p:cBhvr additive="base">
                                        <p:cTn dur="500"/>
                                        <p:tgtEl>
                                          <p:spTgt spid="55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pic>
        <p:nvPicPr>
          <p:cNvPr id="567" name="Google Shape;567;p46"/>
          <p:cNvPicPr preferRelativeResize="0"/>
          <p:nvPr/>
        </p:nvPicPr>
        <p:blipFill rotWithShape="1">
          <a:blip r:embed="rId3">
            <a:alphaModFix/>
          </a:blip>
          <a:srcRect b="0" l="0" r="0" t="0"/>
          <a:stretch/>
        </p:blipFill>
        <p:spPr>
          <a:xfrm>
            <a:off x="1077686" y="290433"/>
            <a:ext cx="6684282" cy="5013212"/>
          </a:xfrm>
          <a:prstGeom prst="rect">
            <a:avLst/>
          </a:prstGeom>
          <a:noFill/>
          <a:ln>
            <a:noFill/>
          </a:ln>
        </p:spPr>
      </p:pic>
      <p:sp>
        <p:nvSpPr>
          <p:cNvPr id="568" name="Google Shape;568;p46"/>
          <p:cNvSpPr/>
          <p:nvPr/>
        </p:nvSpPr>
        <p:spPr>
          <a:xfrm>
            <a:off x="236718" y="539941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QoE is affected both by slowing down the compute</a:t>
            </a:r>
            <a:endParaRPr/>
          </a:p>
          <a:p>
            <a:pPr indent="0" lvl="0" marL="0" marR="0" rtl="0" algn="ctr">
              <a:spcBef>
                <a:spcPts val="0"/>
              </a:spcBef>
              <a:spcAft>
                <a:spcPts val="0"/>
              </a:spcAft>
              <a:buNone/>
            </a:pPr>
            <a:r>
              <a:rPr lang="en-US" sz="2400">
                <a:solidFill>
                  <a:schemeClr val="lt1"/>
                </a:solidFill>
                <a:latin typeface="Calibri"/>
                <a:ea typeface="Calibri"/>
                <a:cs typeface="Calibri"/>
                <a:sym typeface="Calibri"/>
              </a:rPr>
              <a:t>and the network components of the application</a:t>
            </a:r>
            <a:endParaRPr sz="2400">
              <a:solidFill>
                <a:schemeClr val="lt1"/>
              </a:solidFill>
              <a:latin typeface="Calibri"/>
              <a:ea typeface="Calibri"/>
              <a:cs typeface="Calibri"/>
              <a:sym typeface="Calibri"/>
            </a:endParaRPr>
          </a:p>
        </p:txBody>
      </p:sp>
      <p:sp>
        <p:nvSpPr>
          <p:cNvPr id="569" name="Google Shape;569;p46"/>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Second-order effect of Network</a:t>
            </a:r>
            <a:endParaRPr b="0" i="0" sz="4400" u="none" cap="none" strike="noStrike">
              <a:solidFill>
                <a:schemeClr val="lt1"/>
              </a:solidFill>
              <a:latin typeface="Quattrocento Sans"/>
              <a:ea typeface="Quattrocento Sans"/>
              <a:cs typeface="Quattrocento Sans"/>
              <a:sym typeface="Quattrocento Sans"/>
            </a:endParaRPr>
          </a:p>
        </p:txBody>
      </p:sp>
      <p:sp>
        <p:nvSpPr>
          <p:cNvPr id="570" name="Google Shape;570;p4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68"/>
                                        </p:tgtEl>
                                        <p:attrNameLst>
                                          <p:attrName>style.visibility</p:attrName>
                                        </p:attrNameLst>
                                      </p:cBhvr>
                                      <p:to>
                                        <p:strVal val="visible"/>
                                      </p:to>
                                    </p:set>
                                    <p:anim calcmode="lin" valueType="num">
                                      <p:cBhvr additive="base">
                                        <p:cTn dur="500"/>
                                        <p:tgtEl>
                                          <p:spTgt spid="56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pic>
        <p:nvPicPr>
          <p:cNvPr id="576" name="Google Shape;576;p47"/>
          <p:cNvPicPr preferRelativeResize="0"/>
          <p:nvPr/>
        </p:nvPicPr>
        <p:blipFill rotWithShape="1">
          <a:blip r:embed="rId3">
            <a:alphaModFix/>
          </a:blip>
          <a:srcRect b="0" l="0" r="0" t="0"/>
          <a:stretch/>
        </p:blipFill>
        <p:spPr>
          <a:xfrm>
            <a:off x="2971801" y="3805877"/>
            <a:ext cx="6138181" cy="3041237"/>
          </a:xfrm>
          <a:prstGeom prst="rect">
            <a:avLst/>
          </a:prstGeom>
          <a:noFill/>
          <a:ln>
            <a:noFill/>
          </a:ln>
        </p:spPr>
      </p:pic>
      <p:pic>
        <p:nvPicPr>
          <p:cNvPr id="577" name="Google Shape;577;p47"/>
          <p:cNvPicPr preferRelativeResize="0"/>
          <p:nvPr/>
        </p:nvPicPr>
        <p:blipFill rotWithShape="1">
          <a:blip r:embed="rId4">
            <a:alphaModFix/>
          </a:blip>
          <a:srcRect b="0" l="0" r="0" t="0"/>
          <a:stretch/>
        </p:blipFill>
        <p:spPr>
          <a:xfrm>
            <a:off x="2971801" y="980855"/>
            <a:ext cx="6172200" cy="2911475"/>
          </a:xfrm>
          <a:prstGeom prst="rect">
            <a:avLst/>
          </a:prstGeom>
          <a:noFill/>
          <a:ln>
            <a:noFill/>
          </a:ln>
        </p:spPr>
      </p:pic>
      <p:sp>
        <p:nvSpPr>
          <p:cNvPr id="578" name="Google Shape;578;p47"/>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Impact on Energy</a:t>
            </a:r>
            <a:endParaRPr b="0" i="0" sz="4400" u="none" cap="none" strike="noStrike">
              <a:solidFill>
                <a:schemeClr val="lt1"/>
              </a:solidFill>
              <a:latin typeface="Quattrocento Sans"/>
              <a:ea typeface="Quattrocento Sans"/>
              <a:cs typeface="Quattrocento Sans"/>
              <a:sym typeface="Quattrocento Sans"/>
            </a:endParaRPr>
          </a:p>
        </p:txBody>
      </p:sp>
      <p:sp>
        <p:nvSpPr>
          <p:cNvPr id="579" name="Google Shape;579;p4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580" name="Google Shape;580;p47"/>
          <p:cNvSpPr/>
          <p:nvPr/>
        </p:nvSpPr>
        <p:spPr>
          <a:xfrm>
            <a:off x="160518" y="1863856"/>
            <a:ext cx="2691539" cy="4068858"/>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 How about a QoE-driven frequency governor?</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80"/>
                                        </p:tgtEl>
                                        <p:attrNameLst>
                                          <p:attrName>style.visibility</p:attrName>
                                        </p:attrNameLst>
                                      </p:cBhvr>
                                      <p:to>
                                        <p:strVal val="visible"/>
                                      </p:to>
                                    </p:set>
                                    <p:anim calcmode="lin" valueType="num">
                                      <p:cBhvr additive="base">
                                        <p:cTn dur="500"/>
                                        <p:tgtEl>
                                          <p:spTgt spid="58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5" name="Shape 585"/>
        <p:cNvGrpSpPr/>
        <p:nvPr/>
      </p:nvGrpSpPr>
      <p:grpSpPr>
        <a:xfrm>
          <a:off x="0" y="0"/>
          <a:ext cx="0" cy="0"/>
          <a:chOff x="0" y="0"/>
          <a:chExt cx="0" cy="0"/>
        </a:xfrm>
      </p:grpSpPr>
      <p:sp>
        <p:nvSpPr>
          <p:cNvPr id="586" name="Google Shape;586;p48"/>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Can we offload Web computation?</a:t>
            </a:r>
            <a:endParaRPr b="0" i="0" sz="4400" u="none" cap="none" strike="noStrike">
              <a:solidFill>
                <a:schemeClr val="lt1"/>
              </a:solidFill>
              <a:latin typeface="Quattrocento Sans"/>
              <a:ea typeface="Quattrocento Sans"/>
              <a:cs typeface="Quattrocento Sans"/>
              <a:sym typeface="Quattrocento Sans"/>
            </a:endParaRPr>
          </a:p>
        </p:txBody>
      </p:sp>
      <p:sp>
        <p:nvSpPr>
          <p:cNvPr id="587" name="Google Shape;587;p4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88" name="Google Shape;588;p48"/>
          <p:cNvPicPr preferRelativeResize="0"/>
          <p:nvPr/>
        </p:nvPicPr>
        <p:blipFill rotWithShape="1">
          <a:blip r:embed="rId3">
            <a:alphaModFix/>
          </a:blip>
          <a:srcRect b="0" l="0" r="0" t="0"/>
          <a:stretch/>
        </p:blipFill>
        <p:spPr>
          <a:xfrm>
            <a:off x="4264207" y="1273629"/>
            <a:ext cx="4879793" cy="2710996"/>
          </a:xfrm>
          <a:prstGeom prst="rect">
            <a:avLst/>
          </a:prstGeom>
          <a:noFill/>
          <a:ln>
            <a:noFill/>
          </a:ln>
        </p:spPr>
      </p:pic>
      <p:pic>
        <p:nvPicPr>
          <p:cNvPr id="589" name="Google Shape;589;p48"/>
          <p:cNvPicPr preferRelativeResize="0"/>
          <p:nvPr/>
        </p:nvPicPr>
        <p:blipFill rotWithShape="1">
          <a:blip r:embed="rId4">
            <a:alphaModFix/>
          </a:blip>
          <a:srcRect b="0" l="0" r="0" t="0"/>
          <a:stretch/>
        </p:blipFill>
        <p:spPr>
          <a:xfrm>
            <a:off x="0" y="1273629"/>
            <a:ext cx="4264207" cy="2722336"/>
          </a:xfrm>
          <a:prstGeom prst="rect">
            <a:avLst/>
          </a:prstGeom>
          <a:noFill/>
          <a:ln>
            <a:noFill/>
          </a:ln>
        </p:spPr>
      </p:pic>
      <p:sp>
        <p:nvSpPr>
          <p:cNvPr id="590" name="Google Shape;590;p48"/>
          <p:cNvSpPr/>
          <p:nvPr/>
        </p:nvSpPr>
        <p:spPr>
          <a:xfrm>
            <a:off x="236718" y="4190410"/>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Modest improvement in PLT</a:t>
            </a:r>
            <a:endParaRPr sz="2400">
              <a:solidFill>
                <a:schemeClr val="lt1"/>
              </a:solidFill>
              <a:latin typeface="Calibri"/>
              <a:ea typeface="Calibri"/>
              <a:cs typeface="Calibri"/>
              <a:sym typeface="Calibri"/>
            </a:endParaRPr>
          </a:p>
        </p:txBody>
      </p:sp>
      <p:sp>
        <p:nvSpPr>
          <p:cNvPr id="591" name="Google Shape;591;p48"/>
          <p:cNvSpPr/>
          <p:nvPr/>
        </p:nvSpPr>
        <p:spPr>
          <a:xfrm>
            <a:off x="236718" y="539941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But a 4x reduction in energy</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0"/>
                                        </p:tgtEl>
                                        <p:attrNameLst>
                                          <p:attrName>style.visibility</p:attrName>
                                        </p:attrNameLst>
                                      </p:cBhvr>
                                      <p:to>
                                        <p:strVal val="visible"/>
                                      </p:to>
                                    </p:set>
                                    <p:anim calcmode="lin" valueType="num">
                                      <p:cBhvr additive="base">
                                        <p:cTn dur="500"/>
                                        <p:tgtEl>
                                          <p:spTgt spid="590"/>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591"/>
                                        </p:tgtEl>
                                        <p:attrNameLst>
                                          <p:attrName>style.visibility</p:attrName>
                                        </p:attrNameLst>
                                      </p:cBhvr>
                                      <p:to>
                                        <p:strVal val="visible"/>
                                      </p:to>
                                    </p:set>
                                    <p:anim calcmode="lin" valueType="num">
                                      <p:cBhvr additive="base">
                                        <p:cTn dur="500"/>
                                        <p:tgtEl>
                                          <p:spTgt spid="5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9"/>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3959"/>
              <a:buFont typeface="Calibri"/>
              <a:buNone/>
            </a:pPr>
            <a:r>
              <a:rPr b="0" i="0" lang="en-US" sz="3959" u="none" cap="none" strike="noStrike">
                <a:solidFill>
                  <a:schemeClr val="lt1"/>
                </a:solidFill>
                <a:latin typeface="Calibri"/>
                <a:ea typeface="Calibri"/>
                <a:cs typeface="Calibri"/>
                <a:sym typeface="Calibri"/>
              </a:rPr>
              <a:t>Better performance </a:t>
            </a:r>
            <a:br>
              <a:rPr b="0" i="0" lang="en-US" sz="3959" u="none" cap="none" strike="noStrike">
                <a:solidFill>
                  <a:schemeClr val="lt1"/>
                </a:solidFill>
                <a:latin typeface="Calibri"/>
                <a:ea typeface="Calibri"/>
                <a:cs typeface="Calibri"/>
                <a:sym typeface="Calibri"/>
              </a:rPr>
            </a:br>
            <a:r>
              <a:rPr b="0" i="0" lang="en-US" sz="3959" u="none" cap="none" strike="noStrike">
                <a:solidFill>
                  <a:schemeClr val="lt1"/>
                </a:solidFill>
                <a:latin typeface="Calibri"/>
                <a:ea typeface="Calibri"/>
                <a:cs typeface="Calibri"/>
                <a:sym typeface="Calibri"/>
              </a:rPr>
              <a:t>under slower clock frequencies</a:t>
            </a:r>
            <a:endParaRPr b="0" i="0" sz="3959" u="none" cap="none" strike="noStrike">
              <a:solidFill>
                <a:schemeClr val="lt1"/>
              </a:solidFill>
              <a:latin typeface="Quattrocento Sans"/>
              <a:ea typeface="Quattrocento Sans"/>
              <a:cs typeface="Quattrocento Sans"/>
              <a:sym typeface="Quattrocento Sans"/>
            </a:endParaRPr>
          </a:p>
        </p:txBody>
      </p:sp>
      <p:sp>
        <p:nvSpPr>
          <p:cNvPr id="598" name="Google Shape;598;p4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599" name="Google Shape;599;p49"/>
          <p:cNvPicPr preferRelativeResize="0"/>
          <p:nvPr/>
        </p:nvPicPr>
        <p:blipFill rotWithShape="1">
          <a:blip r:embed="rId3">
            <a:alphaModFix/>
          </a:blip>
          <a:srcRect b="0" l="0" r="0" t="0"/>
          <a:stretch/>
        </p:blipFill>
        <p:spPr>
          <a:xfrm>
            <a:off x="1284968" y="1133259"/>
            <a:ext cx="6781346" cy="3886376"/>
          </a:xfrm>
          <a:prstGeom prst="rect">
            <a:avLst/>
          </a:prstGeom>
          <a:noFill/>
          <a:ln>
            <a:noFill/>
          </a:ln>
        </p:spPr>
      </p:pic>
      <p:sp>
        <p:nvSpPr>
          <p:cNvPr id="600" name="Google Shape;600;p49"/>
          <p:cNvSpPr/>
          <p:nvPr/>
        </p:nvSpPr>
        <p:spPr>
          <a:xfrm>
            <a:off x="236718" y="539941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lt1"/>
                </a:solidFill>
                <a:latin typeface="Calibri"/>
                <a:ea typeface="Calibri"/>
                <a:cs typeface="Calibri"/>
                <a:sym typeface="Calibri"/>
              </a:rPr>
              <a:t>An average of 18% improvement in PLT</a:t>
            </a:r>
            <a:endParaRPr sz="24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00"/>
                                        </p:tgtEl>
                                        <p:attrNameLst>
                                          <p:attrName>style.visibility</p:attrName>
                                        </p:attrNameLst>
                                      </p:cBhvr>
                                      <p:to>
                                        <p:strVal val="visible"/>
                                      </p:to>
                                    </p:set>
                                    <p:anim calcmode="lin" valueType="num">
                                      <p:cBhvr additive="base">
                                        <p:cTn dur="500"/>
                                        <p:tgtEl>
                                          <p:spTgt spid="60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pic>
        <p:nvPicPr>
          <p:cNvPr id="606" name="Google Shape;606;p50"/>
          <p:cNvPicPr preferRelativeResize="0"/>
          <p:nvPr/>
        </p:nvPicPr>
        <p:blipFill rotWithShape="1">
          <a:blip r:embed="rId3">
            <a:alphaModFix/>
          </a:blip>
          <a:srcRect b="0" l="0" r="0" t="0"/>
          <a:stretch/>
        </p:blipFill>
        <p:spPr>
          <a:xfrm>
            <a:off x="0" y="1176802"/>
            <a:ext cx="9144000" cy="5774636"/>
          </a:xfrm>
          <a:prstGeom prst="rect">
            <a:avLst/>
          </a:prstGeom>
          <a:noFill/>
          <a:ln>
            <a:noFill/>
          </a:ln>
        </p:spPr>
      </p:pic>
      <p:sp>
        <p:nvSpPr>
          <p:cNvPr id="607" name="Google Shape;607;p50"/>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Conclusion</a:t>
            </a:r>
            <a:endParaRPr b="0" i="0" sz="4400" u="none" cap="none" strike="noStrike">
              <a:solidFill>
                <a:schemeClr val="lt1"/>
              </a:solidFill>
              <a:latin typeface="Quattrocento Sans"/>
              <a:ea typeface="Quattrocento Sans"/>
              <a:cs typeface="Quattrocento Sans"/>
              <a:sym typeface="Quattrocento Sans"/>
            </a:endParaRPr>
          </a:p>
        </p:txBody>
      </p:sp>
      <p:grpSp>
        <p:nvGrpSpPr>
          <p:cNvPr id="608" name="Google Shape;608;p50"/>
          <p:cNvGrpSpPr/>
          <p:nvPr/>
        </p:nvGrpSpPr>
        <p:grpSpPr>
          <a:xfrm>
            <a:off x="1361207" y="1566427"/>
            <a:ext cx="2329748" cy="3437245"/>
            <a:chOff x="1361207" y="1773255"/>
            <a:chExt cx="2329748" cy="3437245"/>
          </a:xfrm>
        </p:grpSpPr>
        <p:sp>
          <p:nvSpPr>
            <p:cNvPr id="609" name="Google Shape;609;p50"/>
            <p:cNvSpPr/>
            <p:nvPr/>
          </p:nvSpPr>
          <p:spPr>
            <a:xfrm>
              <a:off x="1361207" y="2298897"/>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0" name="Google Shape;610;p50"/>
            <p:cNvSpPr/>
            <p:nvPr/>
          </p:nvSpPr>
          <p:spPr>
            <a:xfrm>
              <a:off x="1371189" y="17732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611" name="Google Shape;611;p50"/>
            <p:cNvSpPr/>
            <p:nvPr/>
          </p:nvSpPr>
          <p:spPr>
            <a:xfrm>
              <a:off x="1371189" y="4186126"/>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Network</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Bottlenecks</a:t>
              </a:r>
              <a:endParaRPr sz="2400">
                <a:solidFill>
                  <a:schemeClr val="dk1"/>
                </a:solidFill>
                <a:latin typeface="Calibri"/>
                <a:ea typeface="Calibri"/>
                <a:cs typeface="Calibri"/>
                <a:sym typeface="Calibri"/>
              </a:endParaRPr>
            </a:p>
          </p:txBody>
        </p:sp>
        <p:pic>
          <p:nvPicPr>
            <p:cNvPr descr="Image result for hangouts" id="612" name="Google Shape;612;p50"/>
            <p:cNvPicPr preferRelativeResize="0"/>
            <p:nvPr/>
          </p:nvPicPr>
          <p:blipFill rotWithShape="1">
            <a:blip r:embed="rId4">
              <a:alphaModFix/>
            </a:blip>
            <a:srcRect b="0" l="0" r="0" t="0"/>
            <a:stretch/>
          </p:blipFill>
          <p:spPr>
            <a:xfrm>
              <a:off x="2173076" y="2106040"/>
              <a:ext cx="726589" cy="643905"/>
            </a:xfrm>
            <a:prstGeom prst="rect">
              <a:avLst/>
            </a:prstGeom>
            <a:noFill/>
            <a:ln>
              <a:noFill/>
            </a:ln>
          </p:spPr>
        </p:pic>
        <p:pic>
          <p:nvPicPr>
            <p:cNvPr descr="Image result for facetime" id="613" name="Google Shape;613;p50"/>
            <p:cNvPicPr preferRelativeResize="0"/>
            <p:nvPr/>
          </p:nvPicPr>
          <p:blipFill rotWithShape="1">
            <a:blip r:embed="rId5">
              <a:alphaModFix/>
            </a:blip>
            <a:srcRect b="0" l="0" r="0" t="0"/>
            <a:stretch/>
          </p:blipFill>
          <p:spPr>
            <a:xfrm flipH="1" rot="10800000">
              <a:off x="2909646" y="2123988"/>
              <a:ext cx="569232" cy="569232"/>
            </a:xfrm>
            <a:prstGeom prst="rect">
              <a:avLst/>
            </a:prstGeom>
            <a:noFill/>
            <a:ln>
              <a:noFill/>
            </a:ln>
          </p:spPr>
        </p:pic>
        <p:sp>
          <p:nvSpPr>
            <p:cNvPr id="614" name="Google Shape;614;p50"/>
            <p:cNvSpPr/>
            <p:nvPr/>
          </p:nvSpPr>
          <p:spPr>
            <a:xfrm rot="10800000">
              <a:off x="2800216" y="2801432"/>
              <a:ext cx="457200" cy="500067"/>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5" name="Google Shape;615;p50"/>
            <p:cNvSpPr/>
            <p:nvPr/>
          </p:nvSpPr>
          <p:spPr>
            <a:xfrm rot="10800000">
              <a:off x="1815329" y="2790547"/>
              <a:ext cx="457200" cy="506919"/>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6" name="Google Shape;616;p50"/>
            <p:cNvSpPr/>
            <p:nvPr/>
          </p:nvSpPr>
          <p:spPr>
            <a:xfrm rot="10800000">
              <a:off x="2307772" y="2801434"/>
              <a:ext cx="457200" cy="500065"/>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7" name="Google Shape;617;p50"/>
            <p:cNvSpPr/>
            <p:nvPr/>
          </p:nvSpPr>
          <p:spPr>
            <a:xfrm>
              <a:off x="1815327" y="3761914"/>
              <a:ext cx="457200" cy="449629"/>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8" name="Google Shape;618;p50"/>
            <p:cNvSpPr/>
            <p:nvPr/>
          </p:nvSpPr>
          <p:spPr>
            <a:xfrm>
              <a:off x="2307771" y="3761177"/>
              <a:ext cx="457200" cy="443550"/>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19" name="Google Shape;619;p50"/>
            <p:cNvSpPr/>
            <p:nvPr/>
          </p:nvSpPr>
          <p:spPr>
            <a:xfrm>
              <a:off x="2800214" y="3761175"/>
              <a:ext cx="457200" cy="443551"/>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descr="Image result for Skype images" id="620" name="Google Shape;620;p50"/>
            <p:cNvPicPr preferRelativeResize="0"/>
            <p:nvPr/>
          </p:nvPicPr>
          <p:blipFill rotWithShape="1">
            <a:blip r:embed="rId6">
              <a:alphaModFix/>
            </a:blip>
            <a:srcRect b="0" l="0" r="0" t="0"/>
            <a:stretch/>
          </p:blipFill>
          <p:spPr>
            <a:xfrm>
              <a:off x="1438847" y="2010942"/>
              <a:ext cx="734229" cy="734229"/>
            </a:xfrm>
            <a:prstGeom prst="rect">
              <a:avLst/>
            </a:prstGeom>
            <a:noFill/>
            <a:ln>
              <a:noFill/>
            </a:ln>
          </p:spPr>
        </p:pic>
        <p:sp>
          <p:nvSpPr>
            <p:cNvPr id="621" name="Google Shape;621;p50"/>
            <p:cNvSpPr/>
            <p:nvPr/>
          </p:nvSpPr>
          <p:spPr>
            <a:xfrm>
              <a:off x="1786122" y="3349433"/>
              <a:ext cx="1578240" cy="352592"/>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QoE</a:t>
              </a:r>
              <a:endParaRPr sz="2000">
                <a:solidFill>
                  <a:schemeClr val="dk1"/>
                </a:solidFill>
                <a:latin typeface="Quattrocento Sans"/>
                <a:ea typeface="Quattrocento Sans"/>
                <a:cs typeface="Quattrocento Sans"/>
                <a:sym typeface="Quattrocento Sans"/>
              </a:endParaRPr>
            </a:p>
          </p:txBody>
        </p:sp>
      </p:grpSp>
      <p:sp>
        <p:nvSpPr>
          <p:cNvPr id="622" name="Google Shape;622;p50"/>
          <p:cNvSpPr/>
          <p:nvPr/>
        </p:nvSpPr>
        <p:spPr>
          <a:xfrm>
            <a:off x="132800" y="584750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Thank You</a:t>
            </a:r>
            <a:endParaRPr sz="2800">
              <a:solidFill>
                <a:schemeClr val="lt1"/>
              </a:solidFill>
              <a:latin typeface="Quattrocento Sans"/>
              <a:ea typeface="Quattrocento Sans"/>
              <a:cs typeface="Quattrocento Sans"/>
              <a:sym typeface="Quattrocento Sans"/>
            </a:endParaRPr>
          </a:p>
        </p:txBody>
      </p:sp>
      <p:grpSp>
        <p:nvGrpSpPr>
          <p:cNvPr id="623" name="Google Shape;623;p50"/>
          <p:cNvGrpSpPr/>
          <p:nvPr/>
        </p:nvGrpSpPr>
        <p:grpSpPr>
          <a:xfrm>
            <a:off x="5444255" y="1566427"/>
            <a:ext cx="2339729" cy="3437245"/>
            <a:chOff x="5444255" y="1773255"/>
            <a:chExt cx="2339729" cy="3437245"/>
          </a:xfrm>
        </p:grpSpPr>
        <p:sp>
          <p:nvSpPr>
            <p:cNvPr id="624" name="Google Shape;624;p50"/>
            <p:cNvSpPr/>
            <p:nvPr/>
          </p:nvSpPr>
          <p:spPr>
            <a:xfrm>
              <a:off x="5454236" y="2298897"/>
              <a:ext cx="2329748" cy="2604441"/>
            </a:xfrm>
            <a:prstGeom prst="can">
              <a:avLst>
                <a:gd fmla="val 25000" name="adj"/>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25" name="Google Shape;625;p50"/>
            <p:cNvSpPr/>
            <p:nvPr/>
          </p:nvSpPr>
          <p:spPr>
            <a:xfrm>
              <a:off x="5464218" y="17732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a:p>
              <a:pPr indent="0" lvl="0" marL="0" marR="0" rtl="0" algn="ctr">
                <a:spcBef>
                  <a:spcPts val="0"/>
                </a:spcBef>
                <a:spcAft>
                  <a:spcPts val="0"/>
                </a:spcAft>
                <a:buNone/>
              </a:pPr>
              <a:r>
                <a:t/>
              </a:r>
              <a:endParaRPr sz="2400">
                <a:solidFill>
                  <a:schemeClr val="dk1"/>
                </a:solidFill>
                <a:latin typeface="Calibri"/>
                <a:ea typeface="Calibri"/>
                <a:cs typeface="Calibri"/>
                <a:sym typeface="Calibri"/>
              </a:endParaRPr>
            </a:p>
          </p:txBody>
        </p:sp>
        <p:sp>
          <p:nvSpPr>
            <p:cNvPr id="626" name="Google Shape;626;p50"/>
            <p:cNvSpPr/>
            <p:nvPr/>
          </p:nvSpPr>
          <p:spPr>
            <a:xfrm>
              <a:off x="5444255" y="4186126"/>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Device</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Bottlenecks</a:t>
              </a:r>
              <a:endParaRPr sz="2400">
                <a:solidFill>
                  <a:schemeClr val="dk1"/>
                </a:solidFill>
                <a:latin typeface="Calibri"/>
                <a:ea typeface="Calibri"/>
                <a:cs typeface="Calibri"/>
                <a:sym typeface="Calibri"/>
              </a:endParaRPr>
            </a:p>
          </p:txBody>
        </p:sp>
        <p:pic>
          <p:nvPicPr>
            <p:cNvPr descr="Image result for youtube" id="627" name="Google Shape;627;p50"/>
            <p:cNvPicPr preferRelativeResize="0"/>
            <p:nvPr/>
          </p:nvPicPr>
          <p:blipFill rotWithShape="1">
            <a:blip r:embed="rId7">
              <a:alphaModFix/>
            </a:blip>
            <a:srcRect b="0" l="0" r="0" t="0"/>
            <a:stretch/>
          </p:blipFill>
          <p:spPr>
            <a:xfrm>
              <a:off x="6260880" y="2151601"/>
              <a:ext cx="676533" cy="514006"/>
            </a:xfrm>
            <a:prstGeom prst="rect">
              <a:avLst/>
            </a:prstGeom>
            <a:noFill/>
            <a:ln>
              <a:noFill/>
            </a:ln>
          </p:spPr>
        </p:pic>
        <p:pic>
          <p:nvPicPr>
            <p:cNvPr descr="Image result for chrome" id="628" name="Google Shape;628;p50"/>
            <p:cNvPicPr preferRelativeResize="0"/>
            <p:nvPr/>
          </p:nvPicPr>
          <p:blipFill rotWithShape="1">
            <a:blip r:embed="rId8">
              <a:alphaModFix/>
            </a:blip>
            <a:srcRect b="0" l="0" r="0" t="0"/>
            <a:stretch/>
          </p:blipFill>
          <p:spPr>
            <a:xfrm>
              <a:off x="5569156" y="2062895"/>
              <a:ext cx="630325" cy="630325"/>
            </a:xfrm>
            <a:prstGeom prst="rect">
              <a:avLst/>
            </a:prstGeom>
            <a:noFill/>
            <a:ln>
              <a:noFill/>
            </a:ln>
          </p:spPr>
        </p:pic>
        <p:sp>
          <p:nvSpPr>
            <p:cNvPr id="629" name="Google Shape;629;p50"/>
            <p:cNvSpPr/>
            <p:nvPr/>
          </p:nvSpPr>
          <p:spPr>
            <a:xfrm rot="10800000">
              <a:off x="6917601" y="2808514"/>
              <a:ext cx="457200" cy="500067"/>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0" name="Google Shape;630;p50"/>
            <p:cNvSpPr/>
            <p:nvPr/>
          </p:nvSpPr>
          <p:spPr>
            <a:xfrm rot="10800000">
              <a:off x="5932714" y="2797629"/>
              <a:ext cx="457200" cy="506919"/>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1" name="Google Shape;631;p50"/>
            <p:cNvSpPr/>
            <p:nvPr/>
          </p:nvSpPr>
          <p:spPr>
            <a:xfrm rot="10800000">
              <a:off x="6425157" y="2808516"/>
              <a:ext cx="457200" cy="500065"/>
            </a:xfrm>
            <a:prstGeom prst="upArrow">
              <a:avLst>
                <a:gd fmla="val 50000" name="adj1"/>
                <a:gd fmla="val 50000" name="adj2"/>
              </a:avLst>
            </a:prstGeom>
            <a:gradFill>
              <a:gsLst>
                <a:gs pos="0">
                  <a:srgbClr val="0C0C0C"/>
                </a:gs>
                <a:gs pos="67000">
                  <a:srgbClr val="595959"/>
                </a:gs>
                <a:gs pos="100000">
                  <a:srgbClr val="CBD3D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2" name="Google Shape;632;p50"/>
            <p:cNvSpPr/>
            <p:nvPr/>
          </p:nvSpPr>
          <p:spPr>
            <a:xfrm>
              <a:off x="5932712" y="3768996"/>
              <a:ext cx="457200" cy="449629"/>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3" name="Google Shape;633;p50"/>
            <p:cNvSpPr/>
            <p:nvPr/>
          </p:nvSpPr>
          <p:spPr>
            <a:xfrm>
              <a:off x="6425156" y="3768259"/>
              <a:ext cx="457200" cy="443550"/>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sp>
          <p:nvSpPr>
            <p:cNvPr id="634" name="Google Shape;634;p50"/>
            <p:cNvSpPr/>
            <p:nvPr/>
          </p:nvSpPr>
          <p:spPr>
            <a:xfrm>
              <a:off x="6917599" y="3768257"/>
              <a:ext cx="457200" cy="443551"/>
            </a:xfrm>
            <a:prstGeom prst="upArrow">
              <a:avLst>
                <a:gd fmla="val 50000" name="adj1"/>
                <a:gd fmla="val 50000" name="adj2"/>
              </a:avLst>
            </a:prstGeom>
            <a:gradFill>
              <a:gsLst>
                <a:gs pos="0">
                  <a:srgbClr val="0C0C0C"/>
                </a:gs>
                <a:gs pos="67000">
                  <a:srgbClr val="595959"/>
                </a:gs>
                <a:gs pos="100000">
                  <a:srgbClr val="595959"/>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Calibri"/>
                <a:ea typeface="Calibri"/>
                <a:cs typeface="Calibri"/>
                <a:sym typeface="Calibri"/>
              </a:endParaRPr>
            </a:p>
          </p:txBody>
        </p:sp>
        <p:pic>
          <p:nvPicPr>
            <p:cNvPr descr="Image result for Skype images" id="635" name="Google Shape;635;p50"/>
            <p:cNvPicPr preferRelativeResize="0"/>
            <p:nvPr/>
          </p:nvPicPr>
          <p:blipFill rotWithShape="1">
            <a:blip r:embed="rId6">
              <a:alphaModFix/>
            </a:blip>
            <a:srcRect b="0" l="0" r="0" t="0"/>
            <a:stretch/>
          </p:blipFill>
          <p:spPr>
            <a:xfrm>
              <a:off x="6988593" y="2023132"/>
              <a:ext cx="734229" cy="734229"/>
            </a:xfrm>
            <a:prstGeom prst="rect">
              <a:avLst/>
            </a:prstGeom>
            <a:noFill/>
            <a:ln>
              <a:noFill/>
            </a:ln>
          </p:spPr>
        </p:pic>
        <p:sp>
          <p:nvSpPr>
            <p:cNvPr id="636" name="Google Shape;636;p50"/>
            <p:cNvSpPr/>
            <p:nvPr/>
          </p:nvSpPr>
          <p:spPr>
            <a:xfrm>
              <a:off x="5884318" y="3316901"/>
              <a:ext cx="1578240" cy="352592"/>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QoE</a:t>
              </a:r>
              <a:endParaRPr sz="2000">
                <a:solidFill>
                  <a:schemeClr val="dk1"/>
                </a:solidFill>
                <a:latin typeface="Quattrocento Sans"/>
                <a:ea typeface="Quattrocento Sans"/>
                <a:cs typeface="Quattrocento Sans"/>
                <a:sym typeface="Quattrocento Sans"/>
              </a:endParaRPr>
            </a:p>
          </p:txBody>
        </p:sp>
      </p:grpSp>
      <p:sp>
        <p:nvSpPr>
          <p:cNvPr id="637" name="Google Shape;637;p50"/>
          <p:cNvSpPr/>
          <p:nvPr/>
        </p:nvSpPr>
        <p:spPr>
          <a:xfrm>
            <a:off x="5334001" y="5140511"/>
            <a:ext cx="2678584" cy="368625"/>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In Submission (IMC’18)</a:t>
            </a:r>
            <a:endParaRPr sz="2000">
              <a:solidFill>
                <a:schemeClr val="dk1"/>
              </a:solidFill>
              <a:latin typeface="Quattrocento Sans"/>
              <a:ea typeface="Quattrocento Sans"/>
              <a:cs typeface="Quattrocento Sans"/>
              <a:sym typeface="Quattrocento Sans"/>
            </a:endParaRPr>
          </a:p>
        </p:txBody>
      </p:sp>
      <p:sp>
        <p:nvSpPr>
          <p:cNvPr id="638" name="Google Shape;638;p50"/>
          <p:cNvSpPr/>
          <p:nvPr/>
        </p:nvSpPr>
        <p:spPr>
          <a:xfrm>
            <a:off x="1235950" y="5106693"/>
            <a:ext cx="2678584" cy="368625"/>
          </a:xfrm>
          <a:prstGeom prst="roundRect">
            <a:avLst>
              <a:gd fmla="val 16667" name="adj"/>
            </a:avLst>
          </a:prstGeom>
          <a:solidFill>
            <a:schemeClr val="lt2">
              <a:alpha val="69803"/>
            </a:scheme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dk1"/>
                </a:solidFill>
                <a:latin typeface="Quattrocento Sans"/>
                <a:ea typeface="Quattrocento Sans"/>
                <a:cs typeface="Quattrocento Sans"/>
                <a:sym typeface="Quattrocento Sans"/>
              </a:rPr>
              <a:t>ACM/IEEE IWQoS’18</a:t>
            </a:r>
            <a:endParaRPr sz="2000">
              <a:solidFill>
                <a:schemeClr val="dk1"/>
              </a:solidFill>
              <a:latin typeface="Quattrocento Sans"/>
              <a:ea typeface="Quattrocento Sans"/>
              <a:cs typeface="Quattrocento Sans"/>
              <a:sym typeface="Quattrocento Sans"/>
            </a:endParaRPr>
          </a:p>
        </p:txBody>
      </p:sp>
      <p:sp>
        <p:nvSpPr>
          <p:cNvPr id="639" name="Google Shape;639;p5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Network Resource Provisioning</a:t>
            </a:r>
            <a:endParaRPr b="0" i="0" sz="4400" u="none" cap="none" strike="noStrike">
              <a:solidFill>
                <a:schemeClr val="lt1"/>
              </a:solidFill>
              <a:latin typeface="Quattrocento Sans"/>
              <a:ea typeface="Quattrocento Sans"/>
              <a:cs typeface="Quattrocento Sans"/>
              <a:sym typeface="Quattrocento Sans"/>
            </a:endParaRPr>
          </a:p>
        </p:txBody>
      </p:sp>
      <p:pic>
        <p:nvPicPr>
          <p:cNvPr id="163" name="Google Shape;163;p16"/>
          <p:cNvPicPr preferRelativeResize="0"/>
          <p:nvPr/>
        </p:nvPicPr>
        <p:blipFill rotWithShape="1">
          <a:blip r:embed="rId3">
            <a:alphaModFix/>
          </a:blip>
          <a:srcRect b="0" l="0" r="0" t="0"/>
          <a:stretch/>
        </p:blipFill>
        <p:spPr>
          <a:xfrm>
            <a:off x="1706048" y="1486870"/>
            <a:ext cx="466528" cy="822635"/>
          </a:xfrm>
          <a:prstGeom prst="rect">
            <a:avLst/>
          </a:prstGeom>
          <a:noFill/>
          <a:ln>
            <a:noFill/>
          </a:ln>
        </p:spPr>
      </p:pic>
      <p:pic>
        <p:nvPicPr>
          <p:cNvPr id="164" name="Google Shape;164;p16"/>
          <p:cNvPicPr preferRelativeResize="0"/>
          <p:nvPr/>
        </p:nvPicPr>
        <p:blipFill rotWithShape="1">
          <a:blip r:embed="rId3">
            <a:alphaModFix/>
          </a:blip>
          <a:srcRect b="0" l="0" r="0" t="0"/>
          <a:stretch/>
        </p:blipFill>
        <p:spPr>
          <a:xfrm>
            <a:off x="620674" y="3045843"/>
            <a:ext cx="466528" cy="822635"/>
          </a:xfrm>
          <a:prstGeom prst="rect">
            <a:avLst/>
          </a:prstGeom>
          <a:noFill/>
          <a:ln>
            <a:noFill/>
          </a:ln>
        </p:spPr>
      </p:pic>
      <p:pic>
        <p:nvPicPr>
          <p:cNvPr id="165" name="Google Shape;165;p16"/>
          <p:cNvPicPr preferRelativeResize="0"/>
          <p:nvPr/>
        </p:nvPicPr>
        <p:blipFill rotWithShape="1">
          <a:blip r:embed="rId3">
            <a:alphaModFix/>
          </a:blip>
          <a:srcRect b="0" l="0" r="0" t="0"/>
          <a:stretch/>
        </p:blipFill>
        <p:spPr>
          <a:xfrm>
            <a:off x="2006944" y="3265115"/>
            <a:ext cx="466528" cy="822635"/>
          </a:xfrm>
          <a:prstGeom prst="rect">
            <a:avLst/>
          </a:prstGeom>
          <a:noFill/>
          <a:ln>
            <a:noFill/>
          </a:ln>
        </p:spPr>
      </p:pic>
      <p:pic>
        <p:nvPicPr>
          <p:cNvPr id="166" name="Google Shape;166;p16"/>
          <p:cNvPicPr preferRelativeResize="0"/>
          <p:nvPr/>
        </p:nvPicPr>
        <p:blipFill rotWithShape="1">
          <a:blip r:embed="rId3">
            <a:alphaModFix/>
          </a:blip>
          <a:srcRect b="0" l="0" r="0" t="0"/>
          <a:stretch/>
        </p:blipFill>
        <p:spPr>
          <a:xfrm>
            <a:off x="620674" y="1366038"/>
            <a:ext cx="466528" cy="822635"/>
          </a:xfrm>
          <a:prstGeom prst="rect">
            <a:avLst/>
          </a:prstGeom>
          <a:noFill/>
          <a:ln>
            <a:noFill/>
          </a:ln>
        </p:spPr>
      </p:pic>
      <p:pic>
        <p:nvPicPr>
          <p:cNvPr id="167" name="Google Shape;167;p16"/>
          <p:cNvPicPr preferRelativeResize="0"/>
          <p:nvPr/>
        </p:nvPicPr>
        <p:blipFill rotWithShape="1">
          <a:blip r:embed="rId3">
            <a:alphaModFix/>
          </a:blip>
          <a:srcRect b="0" l="0" r="0" t="0"/>
          <a:stretch/>
        </p:blipFill>
        <p:spPr>
          <a:xfrm>
            <a:off x="1271061" y="2578770"/>
            <a:ext cx="466528" cy="822635"/>
          </a:xfrm>
          <a:prstGeom prst="rect">
            <a:avLst/>
          </a:prstGeom>
          <a:noFill/>
          <a:ln>
            <a:noFill/>
          </a:ln>
        </p:spPr>
      </p:pic>
      <p:pic>
        <p:nvPicPr>
          <p:cNvPr id="168" name="Google Shape;168;p16"/>
          <p:cNvPicPr preferRelativeResize="0"/>
          <p:nvPr/>
        </p:nvPicPr>
        <p:blipFill rotWithShape="1">
          <a:blip r:embed="rId4">
            <a:alphaModFix/>
          </a:blip>
          <a:srcRect b="0" l="0" r="0" t="0"/>
          <a:stretch/>
        </p:blipFill>
        <p:spPr>
          <a:xfrm flipH="1" rot="10800000">
            <a:off x="593200" y="1526689"/>
            <a:ext cx="501331" cy="501331"/>
          </a:xfrm>
          <a:prstGeom prst="rect">
            <a:avLst/>
          </a:prstGeom>
          <a:noFill/>
          <a:ln>
            <a:noFill/>
          </a:ln>
        </p:spPr>
      </p:pic>
      <p:pic>
        <p:nvPicPr>
          <p:cNvPr id="169" name="Google Shape;169;p16"/>
          <p:cNvPicPr preferRelativeResize="0"/>
          <p:nvPr/>
        </p:nvPicPr>
        <p:blipFill rotWithShape="1">
          <a:blip r:embed="rId5">
            <a:alphaModFix/>
          </a:blip>
          <a:srcRect b="0" l="0" r="0" t="0"/>
          <a:stretch/>
        </p:blipFill>
        <p:spPr>
          <a:xfrm flipH="1">
            <a:off x="1337410" y="2823172"/>
            <a:ext cx="333830" cy="333830"/>
          </a:xfrm>
          <a:prstGeom prst="rect">
            <a:avLst/>
          </a:prstGeom>
          <a:noFill/>
          <a:ln>
            <a:noFill/>
          </a:ln>
        </p:spPr>
      </p:pic>
      <p:sp>
        <p:nvSpPr>
          <p:cNvPr id="170" name="Google Shape;170;p16"/>
          <p:cNvSpPr/>
          <p:nvPr/>
        </p:nvSpPr>
        <p:spPr>
          <a:xfrm>
            <a:off x="2842234" y="1486870"/>
            <a:ext cx="412595" cy="2502440"/>
          </a:xfrm>
          <a:prstGeom prst="rightBrace">
            <a:avLst>
              <a:gd fmla="val 81306" name="adj1"/>
              <a:gd fmla="val 49565" name="adj2"/>
            </a:avLst>
          </a:prstGeom>
          <a:noFill/>
          <a:ln cap="flat" cmpd="sng" w="34925">
            <a:solidFill>
              <a:srgbClr val="7F7F7F">
                <a:alpha val="9882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cxnSp>
        <p:nvCxnSpPr>
          <p:cNvPr id="171" name="Google Shape;171;p16"/>
          <p:cNvCxnSpPr>
            <a:endCxn id="172" idx="2"/>
          </p:cNvCxnSpPr>
          <p:nvPr/>
        </p:nvCxnSpPr>
        <p:spPr>
          <a:xfrm flipH="1" rot="10800000">
            <a:off x="4735368" y="2399424"/>
            <a:ext cx="2242500" cy="146100"/>
          </a:xfrm>
          <a:prstGeom prst="straightConnector1">
            <a:avLst/>
          </a:prstGeom>
          <a:noFill/>
          <a:ln cap="flat" cmpd="sng" w="28575">
            <a:solidFill>
              <a:srgbClr val="757070"/>
            </a:solidFill>
            <a:prstDash val="dot"/>
            <a:miter lim="800000"/>
            <a:headEnd len="med" w="med" type="stealth"/>
            <a:tailEnd len="med" w="med" type="stealth"/>
          </a:ln>
        </p:spPr>
      </p:cxnSp>
      <p:sp>
        <p:nvSpPr>
          <p:cNvPr id="172" name="Google Shape;172;p16"/>
          <p:cNvSpPr/>
          <p:nvPr/>
        </p:nvSpPr>
        <p:spPr>
          <a:xfrm>
            <a:off x="6973746" y="1975675"/>
            <a:ext cx="1328880" cy="847497"/>
          </a:xfrm>
          <a:prstGeom prst="cloud">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0000"/>
              </a:solidFill>
              <a:latin typeface="Calibri"/>
              <a:ea typeface="Calibri"/>
              <a:cs typeface="Calibri"/>
              <a:sym typeface="Calibri"/>
            </a:endParaRPr>
          </a:p>
        </p:txBody>
      </p:sp>
      <p:sp>
        <p:nvSpPr>
          <p:cNvPr id="173" name="Google Shape;173;p16"/>
          <p:cNvSpPr/>
          <p:nvPr/>
        </p:nvSpPr>
        <p:spPr>
          <a:xfrm>
            <a:off x="7147827" y="2189728"/>
            <a:ext cx="98071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Quattrocento Sans"/>
                <a:ea typeface="Quattrocento Sans"/>
                <a:cs typeface="Quattrocento Sans"/>
                <a:sym typeface="Quattrocento Sans"/>
              </a:rPr>
              <a:t>Internet</a:t>
            </a:r>
            <a:endParaRPr sz="1800">
              <a:solidFill>
                <a:schemeClr val="dk1"/>
              </a:solidFill>
              <a:latin typeface="Quattrocento Sans"/>
              <a:ea typeface="Quattrocento Sans"/>
              <a:cs typeface="Quattrocento Sans"/>
              <a:sym typeface="Quattrocento Sans"/>
            </a:endParaRPr>
          </a:p>
        </p:txBody>
      </p:sp>
      <p:pic>
        <p:nvPicPr>
          <p:cNvPr descr="Image result for Skype images" id="174" name="Google Shape;174;p16"/>
          <p:cNvPicPr preferRelativeResize="0"/>
          <p:nvPr/>
        </p:nvPicPr>
        <p:blipFill rotWithShape="1">
          <a:blip r:embed="rId6">
            <a:alphaModFix/>
          </a:blip>
          <a:srcRect b="0" l="0" r="0" t="0"/>
          <a:stretch/>
        </p:blipFill>
        <p:spPr>
          <a:xfrm>
            <a:off x="2006944" y="3438784"/>
            <a:ext cx="475295" cy="475295"/>
          </a:xfrm>
          <a:prstGeom prst="rect">
            <a:avLst/>
          </a:prstGeom>
          <a:noFill/>
          <a:ln>
            <a:noFill/>
          </a:ln>
        </p:spPr>
      </p:pic>
      <p:pic>
        <p:nvPicPr>
          <p:cNvPr descr="Image result for facetime" id="175" name="Google Shape;175;p16"/>
          <p:cNvPicPr preferRelativeResize="0"/>
          <p:nvPr/>
        </p:nvPicPr>
        <p:blipFill rotWithShape="1">
          <a:blip r:embed="rId7">
            <a:alphaModFix/>
          </a:blip>
          <a:srcRect b="0" l="0" r="0" t="0"/>
          <a:stretch/>
        </p:blipFill>
        <p:spPr>
          <a:xfrm flipH="1" rot="10800000">
            <a:off x="1752030" y="1698576"/>
            <a:ext cx="374563" cy="374563"/>
          </a:xfrm>
          <a:prstGeom prst="rect">
            <a:avLst/>
          </a:prstGeom>
          <a:noFill/>
          <a:ln>
            <a:noFill/>
          </a:ln>
        </p:spPr>
      </p:pic>
      <p:pic>
        <p:nvPicPr>
          <p:cNvPr descr="Image result for hangouts" id="176" name="Google Shape;176;p16"/>
          <p:cNvPicPr preferRelativeResize="0"/>
          <p:nvPr/>
        </p:nvPicPr>
        <p:blipFill rotWithShape="1">
          <a:blip r:embed="rId8">
            <a:alphaModFix/>
          </a:blip>
          <a:srcRect b="0" l="0" r="0" t="0"/>
          <a:stretch/>
        </p:blipFill>
        <p:spPr>
          <a:xfrm>
            <a:off x="593200" y="3199711"/>
            <a:ext cx="523521" cy="463946"/>
          </a:xfrm>
          <a:prstGeom prst="rect">
            <a:avLst/>
          </a:prstGeom>
          <a:noFill/>
          <a:ln>
            <a:noFill/>
          </a:ln>
        </p:spPr>
      </p:pic>
      <p:pic>
        <p:nvPicPr>
          <p:cNvPr id="177" name="Google Shape;177;p16"/>
          <p:cNvPicPr preferRelativeResize="0"/>
          <p:nvPr/>
        </p:nvPicPr>
        <p:blipFill rotWithShape="1">
          <a:blip r:embed="rId9">
            <a:alphaModFix/>
          </a:blip>
          <a:srcRect b="0" l="0" r="0" t="0"/>
          <a:stretch/>
        </p:blipFill>
        <p:spPr>
          <a:xfrm>
            <a:off x="3455550" y="1847346"/>
            <a:ext cx="1368904" cy="1462848"/>
          </a:xfrm>
          <a:prstGeom prst="rect">
            <a:avLst/>
          </a:prstGeom>
          <a:noFill/>
          <a:ln>
            <a:noFill/>
          </a:ln>
        </p:spPr>
      </p:pic>
      <p:sp>
        <p:nvSpPr>
          <p:cNvPr id="178" name="Google Shape;178;p16"/>
          <p:cNvSpPr/>
          <p:nvPr/>
        </p:nvSpPr>
        <p:spPr>
          <a:xfrm>
            <a:off x="5699817" y="4410538"/>
            <a:ext cx="2896019" cy="1341782"/>
          </a:xfrm>
          <a:prstGeom prst="wedgeRoundRectCallout">
            <a:avLst>
              <a:gd fmla="val -100728" name="adj1"/>
              <a:gd fmla="val -139439"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16"/>
          <p:cNvSpPr txBox="1"/>
          <p:nvPr/>
        </p:nvSpPr>
        <p:spPr>
          <a:xfrm>
            <a:off x="5323820" y="4557628"/>
            <a:ext cx="3648014" cy="391480"/>
          </a:xfrm>
          <a:prstGeom prst="rect">
            <a:avLst/>
          </a:prstGeom>
          <a:blipFill rotWithShape="1">
            <a:blip r:embed="rId10">
              <a:alphaModFix/>
            </a:blip>
            <a:stretch>
              <a:fillRect b="-17187" l="0" r="0" t="-1406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180" name="Google Shape;180;p16"/>
          <p:cNvSpPr/>
          <p:nvPr/>
        </p:nvSpPr>
        <p:spPr>
          <a:xfrm>
            <a:off x="6372110" y="4985100"/>
            <a:ext cx="1688226" cy="709893"/>
          </a:xfrm>
          <a:prstGeom prst="can">
            <a:avLst>
              <a:gd fmla="val 25000" name="adj"/>
            </a:avLst>
          </a:prstGeom>
          <a:gradFill>
            <a:gsLst>
              <a:gs pos="0">
                <a:srgbClr val="929292"/>
              </a:gs>
              <a:gs pos="23000">
                <a:srgbClr val="929292"/>
              </a:gs>
              <a:gs pos="69000">
                <a:srgbClr val="7B7B7B"/>
              </a:gs>
              <a:gs pos="97000">
                <a:srgbClr val="737373"/>
              </a:gs>
              <a:gs pos="100000">
                <a:srgbClr val="73737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QoE Model</a:t>
            </a:r>
            <a:endParaRPr/>
          </a:p>
        </p:txBody>
      </p:sp>
      <p:sp>
        <p:nvSpPr>
          <p:cNvPr id="181" name="Google Shape;181;p16"/>
          <p:cNvSpPr/>
          <p:nvPr/>
        </p:nvSpPr>
        <p:spPr>
          <a:xfrm>
            <a:off x="4228862" y="5544347"/>
            <a:ext cx="2143248" cy="851087"/>
          </a:xfrm>
          <a:prstGeom prst="wedgeRoundRectCallout">
            <a:avLst>
              <a:gd fmla="val -14411" name="adj1"/>
              <a:gd fmla="val -47589" name="adj2"/>
              <a:gd fmla="val 16667" name="adj3"/>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IQX Hypothesis </a:t>
            </a:r>
            <a:r>
              <a:rPr lang="en-US" sz="1800">
                <a:solidFill>
                  <a:srgbClr val="595959"/>
                </a:solidFill>
                <a:latin typeface="Calibri"/>
                <a:ea typeface="Calibri"/>
                <a:cs typeface="Calibri"/>
                <a:sym typeface="Calibri"/>
              </a:rPr>
              <a:t>(Fielder et. al, IEEE TON Mar’2010) </a:t>
            </a:r>
            <a:endParaRPr/>
          </a:p>
        </p:txBody>
      </p:sp>
      <p:pic>
        <p:nvPicPr>
          <p:cNvPr id="182" name="Google Shape;182;p16"/>
          <p:cNvPicPr preferRelativeResize="0"/>
          <p:nvPr/>
        </p:nvPicPr>
        <p:blipFill rotWithShape="1">
          <a:blip r:embed="rId11">
            <a:alphaModFix/>
          </a:blip>
          <a:srcRect b="0" l="0" r="0" t="0"/>
          <a:stretch/>
        </p:blipFill>
        <p:spPr>
          <a:xfrm>
            <a:off x="2446434" y="5426846"/>
            <a:ext cx="697624" cy="1287968"/>
          </a:xfrm>
          <a:prstGeom prst="rect">
            <a:avLst/>
          </a:prstGeom>
          <a:noFill/>
          <a:ln>
            <a:noFill/>
          </a:ln>
        </p:spPr>
      </p:pic>
      <p:sp>
        <p:nvSpPr>
          <p:cNvPr id="183" name="Google Shape;183;p16"/>
          <p:cNvSpPr/>
          <p:nvPr/>
        </p:nvSpPr>
        <p:spPr>
          <a:xfrm rot="1297564">
            <a:off x="3126522" y="3063665"/>
            <a:ext cx="362959" cy="2336434"/>
          </a:xfrm>
          <a:custGeom>
            <a:rect b="b" l="l" r="r" t="t"/>
            <a:pathLst>
              <a:path extrusionOk="0" h="1639956" w="419131">
                <a:moveTo>
                  <a:pt x="419131" y="1639956"/>
                </a:moveTo>
                <a:cubicBezTo>
                  <a:pt x="220348" y="1344267"/>
                  <a:pt x="21566" y="1048578"/>
                  <a:pt x="1688" y="775252"/>
                </a:cubicBezTo>
                <a:cubicBezTo>
                  <a:pt x="-18190" y="501926"/>
                  <a:pt x="140836" y="250963"/>
                  <a:pt x="299862" y="0"/>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16"/>
          <p:cNvSpPr/>
          <p:nvPr/>
        </p:nvSpPr>
        <p:spPr>
          <a:xfrm flipH="1" rot="771698">
            <a:off x="3635387" y="3298026"/>
            <a:ext cx="609803" cy="2786698"/>
          </a:xfrm>
          <a:custGeom>
            <a:rect b="b" l="l" r="r" t="t"/>
            <a:pathLst>
              <a:path extrusionOk="0" h="1639956" w="419131">
                <a:moveTo>
                  <a:pt x="419131" y="1639956"/>
                </a:moveTo>
                <a:cubicBezTo>
                  <a:pt x="220348" y="1344267"/>
                  <a:pt x="21566" y="1048578"/>
                  <a:pt x="1688" y="775252"/>
                </a:cubicBezTo>
                <a:cubicBezTo>
                  <a:pt x="-18190" y="501926"/>
                  <a:pt x="140836" y="250963"/>
                  <a:pt x="299862" y="0"/>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16"/>
          <p:cNvSpPr txBox="1"/>
          <p:nvPr/>
        </p:nvSpPr>
        <p:spPr>
          <a:xfrm rot="-4796458">
            <a:off x="3021156" y="4165506"/>
            <a:ext cx="74411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QoE</a:t>
            </a:r>
            <a:endParaRPr sz="2400">
              <a:solidFill>
                <a:schemeClr val="dk1"/>
              </a:solidFill>
              <a:latin typeface="Quattrocento Sans"/>
              <a:ea typeface="Quattrocento Sans"/>
              <a:cs typeface="Quattrocento Sans"/>
              <a:sym typeface="Quattrocento Sans"/>
            </a:endParaRPr>
          </a:p>
        </p:txBody>
      </p:sp>
      <p:sp>
        <p:nvSpPr>
          <p:cNvPr id="186" name="Google Shape;186;p16"/>
          <p:cNvSpPr txBox="1"/>
          <p:nvPr/>
        </p:nvSpPr>
        <p:spPr>
          <a:xfrm rot="-4796458">
            <a:off x="3611787" y="4307907"/>
            <a:ext cx="7425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QoS</a:t>
            </a:r>
            <a:endParaRPr sz="2400">
              <a:solidFill>
                <a:schemeClr val="dk1"/>
              </a:solidFill>
              <a:latin typeface="Quattrocento Sans"/>
              <a:ea typeface="Quattrocento Sans"/>
              <a:cs typeface="Quattrocento Sans"/>
              <a:sym typeface="Quattrocento Sans"/>
            </a:endParaRPr>
          </a:p>
        </p:txBody>
      </p:sp>
      <p:sp>
        <p:nvSpPr>
          <p:cNvPr id="187" name="Google Shape;187;p16"/>
          <p:cNvSpPr txBox="1"/>
          <p:nvPr/>
        </p:nvSpPr>
        <p:spPr>
          <a:xfrm>
            <a:off x="22853" y="4794120"/>
            <a:ext cx="309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Training Mobile Device</a:t>
            </a:r>
            <a:endParaRPr/>
          </a:p>
        </p:txBody>
      </p:sp>
      <p:sp>
        <p:nvSpPr>
          <p:cNvPr id="188" name="Google Shape;188;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descr="Image result for Skype images" id="189" name="Google Shape;189;p16"/>
          <p:cNvPicPr preferRelativeResize="0"/>
          <p:nvPr/>
        </p:nvPicPr>
        <p:blipFill rotWithShape="1">
          <a:blip r:embed="rId6">
            <a:alphaModFix/>
          </a:blip>
          <a:srcRect b="0" l="0" r="0" t="0"/>
          <a:stretch/>
        </p:blipFill>
        <p:spPr>
          <a:xfrm>
            <a:off x="2526425" y="5759739"/>
            <a:ext cx="550654" cy="5506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17"/>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Network Resource Provisioning</a:t>
            </a:r>
            <a:endParaRPr b="0" i="0" sz="4400" u="none" cap="none" strike="noStrike">
              <a:solidFill>
                <a:schemeClr val="lt1"/>
              </a:solidFill>
              <a:latin typeface="Quattrocento Sans"/>
              <a:ea typeface="Quattrocento Sans"/>
              <a:cs typeface="Quattrocento Sans"/>
              <a:sym typeface="Quattrocento Sans"/>
            </a:endParaRPr>
          </a:p>
        </p:txBody>
      </p:sp>
      <p:pic>
        <p:nvPicPr>
          <p:cNvPr id="196" name="Google Shape;196;p17"/>
          <p:cNvPicPr preferRelativeResize="0"/>
          <p:nvPr/>
        </p:nvPicPr>
        <p:blipFill rotWithShape="1">
          <a:blip r:embed="rId3">
            <a:alphaModFix/>
          </a:blip>
          <a:srcRect b="0" l="0" r="0" t="0"/>
          <a:stretch/>
        </p:blipFill>
        <p:spPr>
          <a:xfrm>
            <a:off x="1706048" y="1486870"/>
            <a:ext cx="466528" cy="822635"/>
          </a:xfrm>
          <a:prstGeom prst="rect">
            <a:avLst/>
          </a:prstGeom>
          <a:noFill/>
          <a:ln>
            <a:noFill/>
          </a:ln>
        </p:spPr>
      </p:pic>
      <p:pic>
        <p:nvPicPr>
          <p:cNvPr id="197" name="Google Shape;197;p17"/>
          <p:cNvPicPr preferRelativeResize="0"/>
          <p:nvPr/>
        </p:nvPicPr>
        <p:blipFill rotWithShape="1">
          <a:blip r:embed="rId3">
            <a:alphaModFix/>
          </a:blip>
          <a:srcRect b="0" l="0" r="0" t="0"/>
          <a:stretch/>
        </p:blipFill>
        <p:spPr>
          <a:xfrm>
            <a:off x="620674" y="3045843"/>
            <a:ext cx="466528" cy="822635"/>
          </a:xfrm>
          <a:prstGeom prst="rect">
            <a:avLst/>
          </a:prstGeom>
          <a:noFill/>
          <a:ln>
            <a:noFill/>
          </a:ln>
        </p:spPr>
      </p:pic>
      <p:pic>
        <p:nvPicPr>
          <p:cNvPr id="198" name="Google Shape;198;p17"/>
          <p:cNvPicPr preferRelativeResize="0"/>
          <p:nvPr/>
        </p:nvPicPr>
        <p:blipFill rotWithShape="1">
          <a:blip r:embed="rId3">
            <a:alphaModFix/>
          </a:blip>
          <a:srcRect b="0" l="0" r="0" t="0"/>
          <a:stretch/>
        </p:blipFill>
        <p:spPr>
          <a:xfrm>
            <a:off x="2006944" y="3265115"/>
            <a:ext cx="466528" cy="822635"/>
          </a:xfrm>
          <a:prstGeom prst="rect">
            <a:avLst/>
          </a:prstGeom>
          <a:noFill/>
          <a:ln>
            <a:noFill/>
          </a:ln>
        </p:spPr>
      </p:pic>
      <p:pic>
        <p:nvPicPr>
          <p:cNvPr id="199" name="Google Shape;199;p17"/>
          <p:cNvPicPr preferRelativeResize="0"/>
          <p:nvPr/>
        </p:nvPicPr>
        <p:blipFill rotWithShape="1">
          <a:blip r:embed="rId3">
            <a:alphaModFix/>
          </a:blip>
          <a:srcRect b="0" l="0" r="0" t="0"/>
          <a:stretch/>
        </p:blipFill>
        <p:spPr>
          <a:xfrm>
            <a:off x="620674" y="1366038"/>
            <a:ext cx="466528" cy="822635"/>
          </a:xfrm>
          <a:prstGeom prst="rect">
            <a:avLst/>
          </a:prstGeom>
          <a:noFill/>
          <a:ln>
            <a:noFill/>
          </a:ln>
        </p:spPr>
      </p:pic>
      <p:pic>
        <p:nvPicPr>
          <p:cNvPr id="200" name="Google Shape;200;p17"/>
          <p:cNvPicPr preferRelativeResize="0"/>
          <p:nvPr/>
        </p:nvPicPr>
        <p:blipFill rotWithShape="1">
          <a:blip r:embed="rId3">
            <a:alphaModFix/>
          </a:blip>
          <a:srcRect b="0" l="0" r="0" t="0"/>
          <a:stretch/>
        </p:blipFill>
        <p:spPr>
          <a:xfrm>
            <a:off x="1271061" y="2578770"/>
            <a:ext cx="466528" cy="822635"/>
          </a:xfrm>
          <a:prstGeom prst="rect">
            <a:avLst/>
          </a:prstGeom>
          <a:noFill/>
          <a:ln>
            <a:noFill/>
          </a:ln>
        </p:spPr>
      </p:pic>
      <p:pic>
        <p:nvPicPr>
          <p:cNvPr id="201" name="Google Shape;201;p17"/>
          <p:cNvPicPr preferRelativeResize="0"/>
          <p:nvPr/>
        </p:nvPicPr>
        <p:blipFill rotWithShape="1">
          <a:blip r:embed="rId4">
            <a:alphaModFix/>
          </a:blip>
          <a:srcRect b="0" l="0" r="0" t="0"/>
          <a:stretch/>
        </p:blipFill>
        <p:spPr>
          <a:xfrm flipH="1" rot="10800000">
            <a:off x="593200" y="1526689"/>
            <a:ext cx="501331" cy="501331"/>
          </a:xfrm>
          <a:prstGeom prst="rect">
            <a:avLst/>
          </a:prstGeom>
          <a:noFill/>
          <a:ln>
            <a:noFill/>
          </a:ln>
        </p:spPr>
      </p:pic>
      <p:pic>
        <p:nvPicPr>
          <p:cNvPr id="202" name="Google Shape;202;p17"/>
          <p:cNvPicPr preferRelativeResize="0"/>
          <p:nvPr/>
        </p:nvPicPr>
        <p:blipFill rotWithShape="1">
          <a:blip r:embed="rId5">
            <a:alphaModFix/>
          </a:blip>
          <a:srcRect b="0" l="0" r="0" t="0"/>
          <a:stretch/>
        </p:blipFill>
        <p:spPr>
          <a:xfrm flipH="1">
            <a:off x="1337410" y="2823172"/>
            <a:ext cx="333830" cy="333830"/>
          </a:xfrm>
          <a:prstGeom prst="rect">
            <a:avLst/>
          </a:prstGeom>
          <a:noFill/>
          <a:ln>
            <a:noFill/>
          </a:ln>
        </p:spPr>
      </p:pic>
      <p:sp>
        <p:nvSpPr>
          <p:cNvPr id="203" name="Google Shape;203;p17"/>
          <p:cNvSpPr/>
          <p:nvPr/>
        </p:nvSpPr>
        <p:spPr>
          <a:xfrm>
            <a:off x="2842234" y="1486870"/>
            <a:ext cx="412595" cy="2502440"/>
          </a:xfrm>
          <a:prstGeom prst="rightBrace">
            <a:avLst>
              <a:gd fmla="val 81306" name="adj1"/>
              <a:gd fmla="val 49565" name="adj2"/>
            </a:avLst>
          </a:prstGeom>
          <a:noFill/>
          <a:ln cap="flat" cmpd="sng" w="34925">
            <a:solidFill>
              <a:srgbClr val="7F7F7F">
                <a:alpha val="98823"/>
              </a:srgbClr>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204" name="Google Shape;204;p17"/>
          <p:cNvCxnSpPr>
            <a:endCxn id="205" idx="2"/>
          </p:cNvCxnSpPr>
          <p:nvPr/>
        </p:nvCxnSpPr>
        <p:spPr>
          <a:xfrm flipH="1" rot="10800000">
            <a:off x="4735368" y="2399424"/>
            <a:ext cx="2242500" cy="146100"/>
          </a:xfrm>
          <a:prstGeom prst="straightConnector1">
            <a:avLst/>
          </a:prstGeom>
          <a:noFill/>
          <a:ln cap="flat" cmpd="sng" w="28575">
            <a:solidFill>
              <a:srgbClr val="757070"/>
            </a:solidFill>
            <a:prstDash val="dot"/>
            <a:miter lim="800000"/>
            <a:headEnd len="med" w="med" type="stealth"/>
            <a:tailEnd len="med" w="med" type="stealth"/>
          </a:ln>
        </p:spPr>
      </p:cxnSp>
      <p:sp>
        <p:nvSpPr>
          <p:cNvPr id="205" name="Google Shape;205;p17"/>
          <p:cNvSpPr/>
          <p:nvPr/>
        </p:nvSpPr>
        <p:spPr>
          <a:xfrm>
            <a:off x="6973746" y="1975675"/>
            <a:ext cx="1328880" cy="847497"/>
          </a:xfrm>
          <a:prstGeom prst="cloud">
            <a:avLst/>
          </a:prstGeom>
          <a:noFill/>
          <a:ln cap="flat" cmpd="sng" w="1905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0000"/>
              </a:solidFill>
              <a:latin typeface="Calibri"/>
              <a:ea typeface="Calibri"/>
              <a:cs typeface="Calibri"/>
              <a:sym typeface="Calibri"/>
            </a:endParaRPr>
          </a:p>
        </p:txBody>
      </p:sp>
      <p:sp>
        <p:nvSpPr>
          <p:cNvPr id="206" name="Google Shape;206;p17"/>
          <p:cNvSpPr/>
          <p:nvPr/>
        </p:nvSpPr>
        <p:spPr>
          <a:xfrm>
            <a:off x="7147827" y="2189728"/>
            <a:ext cx="98071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Quattrocento Sans"/>
                <a:ea typeface="Quattrocento Sans"/>
                <a:cs typeface="Quattrocento Sans"/>
                <a:sym typeface="Quattrocento Sans"/>
              </a:rPr>
              <a:t>Internet</a:t>
            </a:r>
            <a:endParaRPr sz="1800">
              <a:solidFill>
                <a:schemeClr val="dk1"/>
              </a:solidFill>
              <a:latin typeface="Quattrocento Sans"/>
              <a:ea typeface="Quattrocento Sans"/>
              <a:cs typeface="Quattrocento Sans"/>
              <a:sym typeface="Quattrocento Sans"/>
            </a:endParaRPr>
          </a:p>
        </p:txBody>
      </p:sp>
      <p:pic>
        <p:nvPicPr>
          <p:cNvPr descr="Image result for Skype images" id="207" name="Google Shape;207;p17"/>
          <p:cNvPicPr preferRelativeResize="0"/>
          <p:nvPr/>
        </p:nvPicPr>
        <p:blipFill rotWithShape="1">
          <a:blip r:embed="rId6">
            <a:alphaModFix/>
          </a:blip>
          <a:srcRect b="0" l="0" r="0" t="0"/>
          <a:stretch/>
        </p:blipFill>
        <p:spPr>
          <a:xfrm>
            <a:off x="2006944" y="3438784"/>
            <a:ext cx="475295" cy="475295"/>
          </a:xfrm>
          <a:prstGeom prst="rect">
            <a:avLst/>
          </a:prstGeom>
          <a:noFill/>
          <a:ln>
            <a:noFill/>
          </a:ln>
        </p:spPr>
      </p:pic>
      <p:pic>
        <p:nvPicPr>
          <p:cNvPr descr="Image result for facetime" id="208" name="Google Shape;208;p17"/>
          <p:cNvPicPr preferRelativeResize="0"/>
          <p:nvPr/>
        </p:nvPicPr>
        <p:blipFill rotWithShape="1">
          <a:blip r:embed="rId7">
            <a:alphaModFix/>
          </a:blip>
          <a:srcRect b="0" l="0" r="0" t="0"/>
          <a:stretch/>
        </p:blipFill>
        <p:spPr>
          <a:xfrm flipH="1" rot="10800000">
            <a:off x="1752030" y="1698576"/>
            <a:ext cx="374563" cy="374563"/>
          </a:xfrm>
          <a:prstGeom prst="rect">
            <a:avLst/>
          </a:prstGeom>
          <a:noFill/>
          <a:ln>
            <a:noFill/>
          </a:ln>
        </p:spPr>
      </p:pic>
      <p:pic>
        <p:nvPicPr>
          <p:cNvPr descr="Image result for hangouts" id="209" name="Google Shape;209;p17"/>
          <p:cNvPicPr preferRelativeResize="0"/>
          <p:nvPr/>
        </p:nvPicPr>
        <p:blipFill rotWithShape="1">
          <a:blip r:embed="rId8">
            <a:alphaModFix/>
          </a:blip>
          <a:srcRect b="0" l="0" r="0" t="0"/>
          <a:stretch/>
        </p:blipFill>
        <p:spPr>
          <a:xfrm>
            <a:off x="593200" y="3199711"/>
            <a:ext cx="523521" cy="463946"/>
          </a:xfrm>
          <a:prstGeom prst="rect">
            <a:avLst/>
          </a:prstGeom>
          <a:noFill/>
          <a:ln>
            <a:noFill/>
          </a:ln>
        </p:spPr>
      </p:pic>
      <p:pic>
        <p:nvPicPr>
          <p:cNvPr id="210" name="Google Shape;210;p17"/>
          <p:cNvPicPr preferRelativeResize="0"/>
          <p:nvPr/>
        </p:nvPicPr>
        <p:blipFill rotWithShape="1">
          <a:blip r:embed="rId9">
            <a:alphaModFix/>
          </a:blip>
          <a:srcRect b="0" l="0" r="0" t="0"/>
          <a:stretch/>
        </p:blipFill>
        <p:spPr>
          <a:xfrm>
            <a:off x="3455550" y="1847346"/>
            <a:ext cx="1368904" cy="1462848"/>
          </a:xfrm>
          <a:prstGeom prst="rect">
            <a:avLst/>
          </a:prstGeom>
          <a:noFill/>
          <a:ln>
            <a:noFill/>
          </a:ln>
        </p:spPr>
      </p:pic>
      <p:sp>
        <p:nvSpPr>
          <p:cNvPr id="211" name="Google Shape;211;p17"/>
          <p:cNvSpPr/>
          <p:nvPr/>
        </p:nvSpPr>
        <p:spPr>
          <a:xfrm>
            <a:off x="5699817" y="4410538"/>
            <a:ext cx="2896019" cy="1341782"/>
          </a:xfrm>
          <a:prstGeom prst="wedgeRoundRectCallout">
            <a:avLst>
              <a:gd fmla="val -100728" name="adj1"/>
              <a:gd fmla="val -139439"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17"/>
          <p:cNvSpPr txBox="1"/>
          <p:nvPr/>
        </p:nvSpPr>
        <p:spPr>
          <a:xfrm>
            <a:off x="5323820" y="4557628"/>
            <a:ext cx="3648014" cy="391480"/>
          </a:xfrm>
          <a:prstGeom prst="rect">
            <a:avLst/>
          </a:prstGeom>
          <a:blipFill rotWithShape="1">
            <a:blip r:embed="rId10">
              <a:alphaModFix/>
            </a:blip>
            <a:stretch>
              <a:fillRect b="-17187" l="0" r="0" t="-14062"/>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
        <p:nvSpPr>
          <p:cNvPr id="213" name="Google Shape;213;p17"/>
          <p:cNvSpPr/>
          <p:nvPr/>
        </p:nvSpPr>
        <p:spPr>
          <a:xfrm>
            <a:off x="6372110" y="4985100"/>
            <a:ext cx="1688226" cy="709893"/>
          </a:xfrm>
          <a:prstGeom prst="can">
            <a:avLst>
              <a:gd fmla="val 25000" name="adj"/>
            </a:avLst>
          </a:prstGeom>
          <a:gradFill>
            <a:gsLst>
              <a:gs pos="0">
                <a:srgbClr val="929292"/>
              </a:gs>
              <a:gs pos="23000">
                <a:srgbClr val="929292"/>
              </a:gs>
              <a:gs pos="69000">
                <a:srgbClr val="7B7B7B"/>
              </a:gs>
              <a:gs pos="97000">
                <a:srgbClr val="737373"/>
              </a:gs>
              <a:gs pos="100000">
                <a:srgbClr val="737373"/>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QoE Model</a:t>
            </a:r>
            <a:endParaRPr/>
          </a:p>
        </p:txBody>
      </p:sp>
      <p:sp>
        <p:nvSpPr>
          <p:cNvPr id="214" name="Google Shape;214;p17"/>
          <p:cNvSpPr/>
          <p:nvPr/>
        </p:nvSpPr>
        <p:spPr>
          <a:xfrm>
            <a:off x="4228862" y="5544347"/>
            <a:ext cx="2143248" cy="851087"/>
          </a:xfrm>
          <a:prstGeom prst="wedgeRoundRectCallout">
            <a:avLst>
              <a:gd fmla="val -14411" name="adj1"/>
              <a:gd fmla="val -47589" name="adj2"/>
              <a:gd fmla="val 16667" name="adj3"/>
            </a:avLst>
          </a:prstGeom>
          <a:solidFill>
            <a:srgbClr val="F2F2F2"/>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rgbClr val="C00000"/>
                </a:solidFill>
                <a:latin typeface="Calibri"/>
                <a:ea typeface="Calibri"/>
                <a:cs typeface="Calibri"/>
                <a:sym typeface="Calibri"/>
              </a:rPr>
              <a:t>IQX Hypothesis </a:t>
            </a:r>
            <a:r>
              <a:rPr lang="en-US" sz="1800">
                <a:solidFill>
                  <a:srgbClr val="595959"/>
                </a:solidFill>
                <a:latin typeface="Calibri"/>
                <a:ea typeface="Calibri"/>
                <a:cs typeface="Calibri"/>
                <a:sym typeface="Calibri"/>
              </a:rPr>
              <a:t>(Fielder et. al, IEEE TON Mar’2010) </a:t>
            </a:r>
            <a:endParaRPr/>
          </a:p>
        </p:txBody>
      </p:sp>
      <p:pic>
        <p:nvPicPr>
          <p:cNvPr id="215" name="Google Shape;215;p17"/>
          <p:cNvPicPr preferRelativeResize="0"/>
          <p:nvPr/>
        </p:nvPicPr>
        <p:blipFill rotWithShape="1">
          <a:blip r:embed="rId11">
            <a:alphaModFix/>
          </a:blip>
          <a:srcRect b="0" l="0" r="0" t="0"/>
          <a:stretch/>
        </p:blipFill>
        <p:spPr>
          <a:xfrm>
            <a:off x="2446434" y="5426846"/>
            <a:ext cx="697624" cy="1287968"/>
          </a:xfrm>
          <a:prstGeom prst="rect">
            <a:avLst/>
          </a:prstGeom>
          <a:noFill/>
          <a:ln>
            <a:noFill/>
          </a:ln>
        </p:spPr>
      </p:pic>
      <p:sp>
        <p:nvSpPr>
          <p:cNvPr id="216" name="Google Shape;216;p17"/>
          <p:cNvSpPr/>
          <p:nvPr/>
        </p:nvSpPr>
        <p:spPr>
          <a:xfrm rot="1297564">
            <a:off x="3126522" y="3063665"/>
            <a:ext cx="362959" cy="2336434"/>
          </a:xfrm>
          <a:custGeom>
            <a:rect b="b" l="l" r="r" t="t"/>
            <a:pathLst>
              <a:path extrusionOk="0" h="1639956" w="419131">
                <a:moveTo>
                  <a:pt x="419131" y="1639956"/>
                </a:moveTo>
                <a:cubicBezTo>
                  <a:pt x="220348" y="1344267"/>
                  <a:pt x="21566" y="1048578"/>
                  <a:pt x="1688" y="775252"/>
                </a:cubicBezTo>
                <a:cubicBezTo>
                  <a:pt x="-18190" y="501926"/>
                  <a:pt x="140836" y="250963"/>
                  <a:pt x="299862" y="0"/>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 name="Google Shape;217;p17"/>
          <p:cNvSpPr/>
          <p:nvPr/>
        </p:nvSpPr>
        <p:spPr>
          <a:xfrm flipH="1" rot="771698">
            <a:off x="3635387" y="3298026"/>
            <a:ext cx="609803" cy="2786698"/>
          </a:xfrm>
          <a:custGeom>
            <a:rect b="b" l="l" r="r" t="t"/>
            <a:pathLst>
              <a:path extrusionOk="0" h="1639956" w="419131">
                <a:moveTo>
                  <a:pt x="419131" y="1639956"/>
                </a:moveTo>
                <a:cubicBezTo>
                  <a:pt x="220348" y="1344267"/>
                  <a:pt x="21566" y="1048578"/>
                  <a:pt x="1688" y="775252"/>
                </a:cubicBezTo>
                <a:cubicBezTo>
                  <a:pt x="-18190" y="501926"/>
                  <a:pt x="140836" y="250963"/>
                  <a:pt x="299862" y="0"/>
                </a:cubicBezTo>
              </a:path>
            </a:pathLst>
          </a:custGeom>
          <a:noFill/>
          <a:ln cap="flat" cmpd="sng"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218" name="Google Shape;218;p17"/>
          <p:cNvPicPr preferRelativeResize="0"/>
          <p:nvPr/>
        </p:nvPicPr>
        <p:blipFill rotWithShape="1">
          <a:blip r:embed="rId12">
            <a:alphaModFix/>
          </a:blip>
          <a:srcRect b="0" l="0" r="0" t="0"/>
          <a:stretch/>
        </p:blipFill>
        <p:spPr>
          <a:xfrm>
            <a:off x="2544328" y="5785036"/>
            <a:ext cx="501836" cy="529492"/>
          </a:xfrm>
          <a:prstGeom prst="rect">
            <a:avLst/>
          </a:prstGeom>
          <a:noFill/>
          <a:ln>
            <a:noFill/>
          </a:ln>
        </p:spPr>
      </p:pic>
      <p:sp>
        <p:nvSpPr>
          <p:cNvPr id="219" name="Google Shape;219;p17"/>
          <p:cNvSpPr txBox="1"/>
          <p:nvPr/>
        </p:nvSpPr>
        <p:spPr>
          <a:xfrm rot="-4796458">
            <a:off x="3021156" y="4165506"/>
            <a:ext cx="744114"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QoE</a:t>
            </a:r>
            <a:endParaRPr sz="2400">
              <a:solidFill>
                <a:schemeClr val="dk1"/>
              </a:solidFill>
              <a:latin typeface="Quattrocento Sans"/>
              <a:ea typeface="Quattrocento Sans"/>
              <a:cs typeface="Quattrocento Sans"/>
              <a:sym typeface="Quattrocento Sans"/>
            </a:endParaRPr>
          </a:p>
        </p:txBody>
      </p:sp>
      <p:sp>
        <p:nvSpPr>
          <p:cNvPr id="220" name="Google Shape;220;p17"/>
          <p:cNvSpPr txBox="1"/>
          <p:nvPr/>
        </p:nvSpPr>
        <p:spPr>
          <a:xfrm rot="-4796458">
            <a:off x="3611787" y="4307907"/>
            <a:ext cx="742511"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QoS</a:t>
            </a:r>
            <a:endParaRPr sz="2400">
              <a:solidFill>
                <a:schemeClr val="dk1"/>
              </a:solidFill>
              <a:latin typeface="Quattrocento Sans"/>
              <a:ea typeface="Quattrocento Sans"/>
              <a:cs typeface="Quattrocento Sans"/>
              <a:sym typeface="Quattrocento Sans"/>
            </a:endParaRPr>
          </a:p>
        </p:txBody>
      </p:sp>
      <p:sp>
        <p:nvSpPr>
          <p:cNvPr id="221" name="Google Shape;221;p17"/>
          <p:cNvSpPr txBox="1"/>
          <p:nvPr/>
        </p:nvSpPr>
        <p:spPr>
          <a:xfrm>
            <a:off x="22853" y="4794120"/>
            <a:ext cx="3092000" cy="46166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chemeClr val="dk1"/>
                </a:solidFill>
                <a:latin typeface="Quattrocento Sans"/>
                <a:ea typeface="Quattrocento Sans"/>
                <a:cs typeface="Quattrocento Sans"/>
                <a:sym typeface="Quattrocento Sans"/>
              </a:rPr>
              <a:t>Training Mobile Device</a:t>
            </a:r>
            <a:endParaRPr/>
          </a:p>
        </p:txBody>
      </p:sp>
      <p:sp>
        <p:nvSpPr>
          <p:cNvPr id="222" name="Google Shape;222;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23" name="Google Shape;223;p17"/>
          <p:cNvSpPr/>
          <p:nvPr/>
        </p:nvSpPr>
        <p:spPr>
          <a:xfrm>
            <a:off x="212414" y="3276776"/>
            <a:ext cx="8670563" cy="956936"/>
          </a:xfrm>
          <a:prstGeom prst="roundRect">
            <a:avLst>
              <a:gd fmla="val 16667" name="adj"/>
            </a:avLst>
          </a:prstGeom>
          <a:blipFill rotWithShape="1">
            <a:blip r:embed="rId13">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18"/>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Problem</a:t>
            </a:r>
            <a:endParaRPr b="0" i="0" sz="4400" u="none" cap="none" strike="noStrike">
              <a:solidFill>
                <a:schemeClr val="lt1"/>
              </a:solidFill>
              <a:latin typeface="Quattrocento Sans"/>
              <a:ea typeface="Quattrocento Sans"/>
              <a:cs typeface="Quattrocento Sans"/>
              <a:sym typeface="Quattrocento Sans"/>
            </a:endParaRPr>
          </a:p>
        </p:txBody>
      </p:sp>
      <p:sp>
        <p:nvSpPr>
          <p:cNvPr id="230" name="Google Shape;230;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31" name="Google Shape;231;p18"/>
          <p:cNvSpPr txBox="1"/>
          <p:nvPr>
            <p:ph idx="1" type="body"/>
          </p:nvPr>
        </p:nvSpPr>
        <p:spPr>
          <a:xfrm>
            <a:off x="282622" y="1699511"/>
            <a:ext cx="6859385" cy="307057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Lack of QoE information for </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several applications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graphicFrame>
        <p:nvGraphicFramePr>
          <p:cNvPr id="232" name="Google Shape;232;p18"/>
          <p:cNvGraphicFramePr/>
          <p:nvPr/>
        </p:nvGraphicFramePr>
        <p:xfrm>
          <a:off x="631405" y="2676470"/>
          <a:ext cx="3000000" cy="3000000"/>
        </p:xfrm>
        <a:graphic>
          <a:graphicData uri="http://schemas.openxmlformats.org/drawingml/2006/table">
            <a:tbl>
              <a:tblPr bandRow="1" firstRow="1">
                <a:noFill/>
                <a:tableStyleId>{F1EF99DE-2D88-4A3A-87BB-416001457705}</a:tableStyleId>
              </a:tblPr>
              <a:tblGrid>
                <a:gridCol w="2274925"/>
                <a:gridCol w="2274925"/>
              </a:tblGrid>
              <a:tr h="588875">
                <a:tc>
                  <a:txBody>
                    <a:bodyPr>
                      <a:noAutofit/>
                    </a:bodyPr>
                    <a:lstStyle/>
                    <a:p>
                      <a:pPr indent="0" lvl="0" marL="0" marR="0" rtl="0" algn="l">
                        <a:spcBef>
                          <a:spcPts val="0"/>
                        </a:spcBef>
                        <a:spcAft>
                          <a:spcPts val="0"/>
                        </a:spcAft>
                        <a:buNone/>
                      </a:pPr>
                      <a:r>
                        <a:rPr lang="en-US" sz="1800" u="none" cap="none" strike="noStrike">
                          <a:solidFill>
                            <a:srgbClr val="FFFF00"/>
                          </a:solidFill>
                        </a:rPr>
                        <a:t>Application</a:t>
                      </a:r>
                      <a:endParaRPr sz="1800">
                        <a:solidFill>
                          <a:srgbClr val="FFFF00"/>
                        </a:solidFill>
                      </a:endParaRPr>
                    </a:p>
                  </a:txBody>
                  <a:tcPr marT="45725" marB="45725" marR="91450" marL="91450"/>
                </a:tc>
                <a:tc>
                  <a:txBody>
                    <a:bodyPr>
                      <a:noAutofit/>
                    </a:bodyPr>
                    <a:lstStyle/>
                    <a:p>
                      <a:pPr indent="0" lvl="0" marL="0" marR="0" rtl="0" algn="l">
                        <a:spcBef>
                          <a:spcPts val="0"/>
                        </a:spcBef>
                        <a:spcAft>
                          <a:spcPts val="0"/>
                        </a:spcAft>
                        <a:buNone/>
                      </a:pPr>
                      <a:r>
                        <a:rPr lang="en-US" sz="1800">
                          <a:solidFill>
                            <a:srgbClr val="FFFF00"/>
                          </a:solidFill>
                        </a:rPr>
                        <a:t>QoE</a:t>
                      </a:r>
                      <a:r>
                        <a:rPr lang="en-US" sz="1800">
                          <a:solidFill>
                            <a:srgbClr val="FFFF00"/>
                          </a:solidFill>
                        </a:rPr>
                        <a:t> Information</a:t>
                      </a:r>
                      <a:endParaRPr sz="1800">
                        <a:solidFill>
                          <a:srgbClr val="FFFF00"/>
                        </a:solidFill>
                      </a:endParaRPr>
                    </a:p>
                  </a:txBody>
                  <a:tcPr marT="45725" marB="45725" marR="91450" marL="91450"/>
                </a:tc>
              </a:tr>
              <a:tr h="446300">
                <a:tc>
                  <a:txBody>
                    <a:bodyPr>
                      <a:noAutofit/>
                    </a:bodyPr>
                    <a:lstStyle/>
                    <a:p>
                      <a:pPr indent="0" lvl="0" marL="0" marR="0" rtl="0" algn="l">
                        <a:spcBef>
                          <a:spcPts val="0"/>
                        </a:spcBef>
                        <a:spcAft>
                          <a:spcPts val="0"/>
                        </a:spcAft>
                        <a:buNone/>
                      </a:pPr>
                      <a:r>
                        <a:rPr lang="en-US" sz="1800"/>
                        <a:t>Skype</a:t>
                      </a:r>
                      <a:endParaRPr sz="1800"/>
                    </a:p>
                  </a:txBody>
                  <a:tcPr marT="45725" marB="45725" marR="91450" marL="91450"/>
                </a:tc>
                <a:tc>
                  <a:txBody>
                    <a:bodyPr>
                      <a:noAutofit/>
                    </a:bodyPr>
                    <a:lstStyle/>
                    <a:p>
                      <a:pPr indent="0" lvl="0" marL="0" marR="0" rtl="0" algn="l">
                        <a:spcBef>
                          <a:spcPts val="0"/>
                        </a:spcBef>
                        <a:spcAft>
                          <a:spcPts val="0"/>
                        </a:spcAft>
                        <a:buNone/>
                      </a:pPr>
                      <a:r>
                        <a:rPr lang="en-US" sz="1800"/>
                        <a:t>          (some versions)</a:t>
                      </a:r>
                      <a:endParaRPr sz="1800"/>
                    </a:p>
                  </a:txBody>
                  <a:tcPr marT="45725" marB="45725" marR="91450" marL="91450"/>
                </a:tc>
              </a:tr>
              <a:tr h="446300">
                <a:tc>
                  <a:txBody>
                    <a:bodyPr>
                      <a:noAutofit/>
                    </a:bodyPr>
                    <a:lstStyle/>
                    <a:p>
                      <a:pPr indent="0" lvl="0" marL="0" marR="0" rtl="0" algn="l">
                        <a:spcBef>
                          <a:spcPts val="0"/>
                        </a:spcBef>
                        <a:spcAft>
                          <a:spcPts val="0"/>
                        </a:spcAft>
                        <a:buNone/>
                      </a:pPr>
                      <a:r>
                        <a:rPr lang="en-US" sz="1800"/>
                        <a:t>Hangouts/Duo</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r h="467625">
                <a:tc>
                  <a:txBody>
                    <a:bodyPr>
                      <a:noAutofit/>
                    </a:bodyPr>
                    <a:lstStyle/>
                    <a:p>
                      <a:pPr indent="0" lvl="0" marL="0" marR="0" rtl="0" algn="l">
                        <a:spcBef>
                          <a:spcPts val="0"/>
                        </a:spcBef>
                        <a:spcAft>
                          <a:spcPts val="0"/>
                        </a:spcAft>
                        <a:buNone/>
                      </a:pPr>
                      <a:r>
                        <a:rPr lang="en-US" sz="1800"/>
                        <a:t>Facetime</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descr="Image result for correct symbol" id="233" name="Google Shape;233;p18"/>
          <p:cNvPicPr preferRelativeResize="0"/>
          <p:nvPr/>
        </p:nvPicPr>
        <p:blipFill rotWithShape="1">
          <a:blip r:embed="rId3">
            <a:alphaModFix/>
          </a:blip>
          <a:srcRect b="0" l="0" r="0" t="0"/>
          <a:stretch/>
        </p:blipFill>
        <p:spPr>
          <a:xfrm>
            <a:off x="3092310" y="3307625"/>
            <a:ext cx="360357" cy="350618"/>
          </a:xfrm>
          <a:prstGeom prst="rect">
            <a:avLst/>
          </a:prstGeom>
          <a:noFill/>
          <a:ln>
            <a:noFill/>
          </a:ln>
        </p:spPr>
      </p:pic>
      <p:pic>
        <p:nvPicPr>
          <p:cNvPr descr="Image result for not correct symbol" id="234" name="Google Shape;234;p18"/>
          <p:cNvPicPr preferRelativeResize="0"/>
          <p:nvPr/>
        </p:nvPicPr>
        <p:blipFill rotWithShape="1">
          <a:blip r:embed="rId4">
            <a:alphaModFix/>
          </a:blip>
          <a:srcRect b="0" l="0" r="0" t="0"/>
          <a:stretch/>
        </p:blipFill>
        <p:spPr>
          <a:xfrm flipH="1">
            <a:off x="3105249" y="3793760"/>
            <a:ext cx="334478" cy="334478"/>
          </a:xfrm>
          <a:prstGeom prst="rect">
            <a:avLst/>
          </a:prstGeom>
          <a:noFill/>
          <a:ln>
            <a:noFill/>
          </a:ln>
        </p:spPr>
      </p:pic>
      <p:pic>
        <p:nvPicPr>
          <p:cNvPr descr="Image result for not correct symbol" id="235" name="Google Shape;235;p18"/>
          <p:cNvPicPr preferRelativeResize="0"/>
          <p:nvPr/>
        </p:nvPicPr>
        <p:blipFill rotWithShape="1">
          <a:blip r:embed="rId4">
            <a:alphaModFix/>
          </a:blip>
          <a:srcRect b="0" l="0" r="0" t="0"/>
          <a:stretch/>
        </p:blipFill>
        <p:spPr>
          <a:xfrm flipH="1">
            <a:off x="3092310" y="4238447"/>
            <a:ext cx="334478" cy="334478"/>
          </a:xfrm>
          <a:prstGeom prst="rect">
            <a:avLst/>
          </a:prstGeom>
          <a:noFill/>
          <a:ln>
            <a:noFill/>
          </a:ln>
        </p:spPr>
      </p:pic>
      <p:pic>
        <p:nvPicPr>
          <p:cNvPr id="236" name="Google Shape;236;p18"/>
          <p:cNvPicPr preferRelativeResize="0"/>
          <p:nvPr/>
        </p:nvPicPr>
        <p:blipFill rotWithShape="1">
          <a:blip r:embed="rId5">
            <a:alphaModFix/>
          </a:blip>
          <a:srcRect b="29289" l="0" r="-1286" t="0"/>
          <a:stretch/>
        </p:blipFill>
        <p:spPr>
          <a:xfrm>
            <a:off x="5294255" y="1543875"/>
            <a:ext cx="3849745" cy="2729940"/>
          </a:xfrm>
          <a:prstGeom prst="rect">
            <a:avLst/>
          </a:prstGeom>
          <a:noFill/>
          <a:ln>
            <a:noFill/>
          </a:ln>
        </p:spPr>
      </p:pic>
      <p:sp>
        <p:nvSpPr>
          <p:cNvPr id="237" name="Google Shape;237;p18"/>
          <p:cNvSpPr txBox="1"/>
          <p:nvPr/>
        </p:nvSpPr>
        <p:spPr>
          <a:xfrm>
            <a:off x="6334694" y="4343781"/>
            <a:ext cx="20683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Skype Technical Info</a:t>
            </a:r>
            <a:endParaRPr sz="1800">
              <a:solidFill>
                <a:schemeClr val="dk1"/>
              </a:solidFill>
              <a:latin typeface="Calibri"/>
              <a:ea typeface="Calibri"/>
              <a:cs typeface="Calibri"/>
              <a:sym typeface="Calibri"/>
            </a:endParaRPr>
          </a:p>
        </p:txBody>
      </p:sp>
      <p:sp>
        <p:nvSpPr>
          <p:cNvPr id="238" name="Google Shape;238;p18"/>
          <p:cNvSpPr txBox="1"/>
          <p:nvPr/>
        </p:nvSpPr>
        <p:spPr>
          <a:xfrm>
            <a:off x="2865605" y="4867704"/>
            <a:ext cx="3133743" cy="54123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19"/>
          <p:cNvSpPr/>
          <p:nvPr/>
        </p:nvSpPr>
        <p:spPr>
          <a:xfrm>
            <a:off x="132800" y="5847505"/>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Can we assess the QoE </a:t>
            </a:r>
            <a:endParaRPr/>
          </a:p>
          <a:p>
            <a:pPr indent="0" lvl="0" marL="0" marR="0" rtl="0" algn="ctr">
              <a:spcBef>
                <a:spcPts val="0"/>
              </a:spcBef>
              <a:spcAft>
                <a:spcPts val="0"/>
              </a:spcAft>
              <a:buNone/>
            </a:pPr>
            <a:r>
              <a:rPr lang="en-US" sz="2800">
                <a:solidFill>
                  <a:schemeClr val="lt1"/>
                </a:solidFill>
                <a:latin typeface="Quattrocento Sans"/>
                <a:ea typeface="Quattrocento Sans"/>
                <a:cs typeface="Quattrocento Sans"/>
                <a:sym typeface="Quattrocento Sans"/>
              </a:rPr>
              <a:t>without any support from the application?</a:t>
            </a:r>
            <a:endParaRPr sz="2800">
              <a:solidFill>
                <a:schemeClr val="lt1"/>
              </a:solidFill>
              <a:latin typeface="Quattrocento Sans"/>
              <a:ea typeface="Quattrocento Sans"/>
              <a:cs typeface="Quattrocento Sans"/>
              <a:sym typeface="Quattrocento Sans"/>
            </a:endParaRPr>
          </a:p>
        </p:txBody>
      </p:sp>
      <p:sp>
        <p:nvSpPr>
          <p:cNvPr id="245" name="Google Shape;245;p19"/>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Quattrocento Sans"/>
              <a:buNone/>
            </a:pPr>
            <a:r>
              <a:rPr b="0" i="0" lang="en-US" sz="4400" u="none" cap="none" strike="noStrike">
                <a:solidFill>
                  <a:schemeClr val="lt1"/>
                </a:solidFill>
                <a:latin typeface="Quattrocento Sans"/>
                <a:ea typeface="Quattrocento Sans"/>
                <a:cs typeface="Quattrocento Sans"/>
                <a:sym typeface="Quattrocento Sans"/>
              </a:rPr>
              <a:t>Problem</a:t>
            </a:r>
            <a:endParaRPr b="0" i="0" sz="4400" u="none" cap="none" strike="noStrike">
              <a:solidFill>
                <a:schemeClr val="lt1"/>
              </a:solidFill>
              <a:latin typeface="Quattrocento Sans"/>
              <a:ea typeface="Quattrocento Sans"/>
              <a:cs typeface="Quattrocento Sans"/>
              <a:sym typeface="Quattrocento Sans"/>
            </a:endParaRPr>
          </a:p>
        </p:txBody>
      </p:sp>
      <p:sp>
        <p:nvSpPr>
          <p:cNvPr id="246" name="Google Shape;246;p1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47" name="Google Shape;247;p19"/>
          <p:cNvSpPr txBox="1"/>
          <p:nvPr>
            <p:ph idx="1" type="body"/>
          </p:nvPr>
        </p:nvSpPr>
        <p:spPr>
          <a:xfrm>
            <a:off x="282622" y="1699511"/>
            <a:ext cx="6859385" cy="3070571"/>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Lack of QoE information for </a:t>
            </a:r>
            <a:endParaRPr/>
          </a:p>
          <a:p>
            <a:pPr indent="0" lvl="0" marL="0" marR="0" rtl="0" algn="l">
              <a:lnSpc>
                <a:spcPct val="90000"/>
              </a:lnSpc>
              <a:spcBef>
                <a:spcPts val="1000"/>
              </a:spcBef>
              <a:spcAft>
                <a:spcPts val="0"/>
              </a:spcAft>
              <a:buClr>
                <a:schemeClr val="dk1"/>
              </a:buClr>
              <a:buSzPts val="2800"/>
              <a:buFont typeface="Arial"/>
              <a:buNone/>
            </a:pPr>
            <a:r>
              <a:rPr b="0" i="0" lang="en-US" sz="2800" u="none" cap="none" strike="noStrike">
                <a:solidFill>
                  <a:schemeClr val="dk1"/>
                </a:solidFill>
                <a:latin typeface="Calibri"/>
                <a:ea typeface="Calibri"/>
                <a:cs typeface="Calibri"/>
                <a:sym typeface="Calibri"/>
              </a:rPr>
              <a:t>   several applications</a:t>
            </a:r>
            <a:endParaRPr/>
          </a:p>
          <a:p>
            <a:pPr indent="-50800" lvl="0" marL="22860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graphicFrame>
        <p:nvGraphicFramePr>
          <p:cNvPr id="248" name="Google Shape;248;p19"/>
          <p:cNvGraphicFramePr/>
          <p:nvPr/>
        </p:nvGraphicFramePr>
        <p:xfrm>
          <a:off x="631405" y="2676470"/>
          <a:ext cx="3000000" cy="3000000"/>
        </p:xfrm>
        <a:graphic>
          <a:graphicData uri="http://schemas.openxmlformats.org/drawingml/2006/table">
            <a:tbl>
              <a:tblPr bandRow="1" firstRow="1">
                <a:noFill/>
                <a:tableStyleId>{F1EF99DE-2D88-4A3A-87BB-416001457705}</a:tableStyleId>
              </a:tblPr>
              <a:tblGrid>
                <a:gridCol w="2274925"/>
                <a:gridCol w="2274925"/>
              </a:tblGrid>
              <a:tr h="588875">
                <a:tc>
                  <a:txBody>
                    <a:bodyPr>
                      <a:noAutofit/>
                    </a:bodyPr>
                    <a:lstStyle/>
                    <a:p>
                      <a:pPr indent="0" lvl="0" marL="0" marR="0" rtl="0" algn="l">
                        <a:spcBef>
                          <a:spcPts val="0"/>
                        </a:spcBef>
                        <a:spcAft>
                          <a:spcPts val="0"/>
                        </a:spcAft>
                        <a:buNone/>
                      </a:pPr>
                      <a:r>
                        <a:rPr lang="en-US" sz="1800">
                          <a:solidFill>
                            <a:srgbClr val="FFFF00"/>
                          </a:solidFill>
                        </a:rPr>
                        <a:t>Application</a:t>
                      </a:r>
                      <a:endParaRPr sz="1800">
                        <a:solidFill>
                          <a:srgbClr val="FFFF00"/>
                        </a:solidFill>
                      </a:endParaRPr>
                    </a:p>
                  </a:txBody>
                  <a:tcPr marT="45725" marB="45725" marR="91450" marL="91450"/>
                </a:tc>
                <a:tc>
                  <a:txBody>
                    <a:bodyPr>
                      <a:noAutofit/>
                    </a:bodyPr>
                    <a:lstStyle/>
                    <a:p>
                      <a:pPr indent="0" lvl="0" marL="0" marR="0" rtl="0" algn="l">
                        <a:spcBef>
                          <a:spcPts val="0"/>
                        </a:spcBef>
                        <a:spcAft>
                          <a:spcPts val="0"/>
                        </a:spcAft>
                        <a:buNone/>
                      </a:pPr>
                      <a:r>
                        <a:rPr lang="en-US" sz="1800">
                          <a:solidFill>
                            <a:srgbClr val="FFFF00"/>
                          </a:solidFill>
                        </a:rPr>
                        <a:t>QoE</a:t>
                      </a:r>
                      <a:r>
                        <a:rPr lang="en-US" sz="1800">
                          <a:solidFill>
                            <a:srgbClr val="FFFF00"/>
                          </a:solidFill>
                        </a:rPr>
                        <a:t> Information</a:t>
                      </a:r>
                      <a:endParaRPr sz="1800">
                        <a:solidFill>
                          <a:srgbClr val="FFFF00"/>
                        </a:solidFill>
                      </a:endParaRPr>
                    </a:p>
                  </a:txBody>
                  <a:tcPr marT="45725" marB="45725" marR="91450" marL="91450"/>
                </a:tc>
              </a:tr>
              <a:tr h="446300">
                <a:tc>
                  <a:txBody>
                    <a:bodyPr>
                      <a:noAutofit/>
                    </a:bodyPr>
                    <a:lstStyle/>
                    <a:p>
                      <a:pPr indent="0" lvl="0" marL="0" marR="0" rtl="0" algn="l">
                        <a:spcBef>
                          <a:spcPts val="0"/>
                        </a:spcBef>
                        <a:spcAft>
                          <a:spcPts val="0"/>
                        </a:spcAft>
                        <a:buNone/>
                      </a:pPr>
                      <a:r>
                        <a:rPr lang="en-US" sz="1800"/>
                        <a:t>Skype</a:t>
                      </a:r>
                      <a:endParaRPr sz="1800"/>
                    </a:p>
                  </a:txBody>
                  <a:tcPr marT="45725" marB="45725" marR="91450" marL="91450"/>
                </a:tc>
                <a:tc>
                  <a:txBody>
                    <a:bodyPr>
                      <a:noAutofit/>
                    </a:bodyPr>
                    <a:lstStyle/>
                    <a:p>
                      <a:pPr indent="0" lvl="0" marL="0" marR="0" rtl="0" algn="l">
                        <a:spcBef>
                          <a:spcPts val="0"/>
                        </a:spcBef>
                        <a:spcAft>
                          <a:spcPts val="0"/>
                        </a:spcAft>
                        <a:buNone/>
                      </a:pPr>
                      <a:r>
                        <a:rPr lang="en-US" sz="1800"/>
                        <a:t>          (some versions)</a:t>
                      </a:r>
                      <a:endParaRPr sz="1800"/>
                    </a:p>
                  </a:txBody>
                  <a:tcPr marT="45725" marB="45725" marR="91450" marL="91450"/>
                </a:tc>
              </a:tr>
              <a:tr h="446300">
                <a:tc>
                  <a:txBody>
                    <a:bodyPr>
                      <a:noAutofit/>
                    </a:bodyPr>
                    <a:lstStyle/>
                    <a:p>
                      <a:pPr indent="0" lvl="0" marL="0" marR="0" rtl="0" algn="l">
                        <a:spcBef>
                          <a:spcPts val="0"/>
                        </a:spcBef>
                        <a:spcAft>
                          <a:spcPts val="0"/>
                        </a:spcAft>
                        <a:buNone/>
                      </a:pPr>
                      <a:r>
                        <a:rPr lang="en-US" sz="1800"/>
                        <a:t>Hangouts/Duo</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r h="467625">
                <a:tc>
                  <a:txBody>
                    <a:bodyPr>
                      <a:noAutofit/>
                    </a:bodyPr>
                    <a:lstStyle/>
                    <a:p>
                      <a:pPr indent="0" lvl="0" marL="0" marR="0" rtl="0" algn="l">
                        <a:spcBef>
                          <a:spcPts val="0"/>
                        </a:spcBef>
                        <a:spcAft>
                          <a:spcPts val="0"/>
                        </a:spcAft>
                        <a:buNone/>
                      </a:pPr>
                      <a:r>
                        <a:rPr lang="en-US" sz="1800"/>
                        <a:t>Facetime</a:t>
                      </a:r>
                      <a:endParaRPr sz="1800"/>
                    </a:p>
                  </a:txBody>
                  <a:tcPr marT="45725" marB="45725" marR="91450" marL="91450"/>
                </a:tc>
                <a:tc>
                  <a:txBody>
                    <a:bodyPr>
                      <a:noAutofit/>
                    </a:bodyPr>
                    <a:lstStyle/>
                    <a:p>
                      <a:pPr indent="0" lvl="0" marL="0" marR="0" rtl="0" algn="l">
                        <a:spcBef>
                          <a:spcPts val="0"/>
                        </a:spcBef>
                        <a:spcAft>
                          <a:spcPts val="0"/>
                        </a:spcAft>
                        <a:buNone/>
                      </a:pPr>
                      <a:r>
                        <a:t/>
                      </a:r>
                      <a:endParaRPr sz="1800"/>
                    </a:p>
                  </a:txBody>
                  <a:tcPr marT="45725" marB="45725" marR="91450" marL="91450"/>
                </a:tc>
              </a:tr>
            </a:tbl>
          </a:graphicData>
        </a:graphic>
      </p:graphicFrame>
      <p:pic>
        <p:nvPicPr>
          <p:cNvPr descr="Image result for correct symbol" id="249" name="Google Shape;249;p19"/>
          <p:cNvPicPr preferRelativeResize="0"/>
          <p:nvPr/>
        </p:nvPicPr>
        <p:blipFill rotWithShape="1">
          <a:blip r:embed="rId3">
            <a:alphaModFix/>
          </a:blip>
          <a:srcRect b="0" l="0" r="0" t="0"/>
          <a:stretch/>
        </p:blipFill>
        <p:spPr>
          <a:xfrm>
            <a:off x="3092310" y="3307625"/>
            <a:ext cx="360357" cy="350618"/>
          </a:xfrm>
          <a:prstGeom prst="rect">
            <a:avLst/>
          </a:prstGeom>
          <a:noFill/>
          <a:ln>
            <a:noFill/>
          </a:ln>
        </p:spPr>
      </p:pic>
      <p:pic>
        <p:nvPicPr>
          <p:cNvPr descr="Image result for not correct symbol" id="250" name="Google Shape;250;p19"/>
          <p:cNvPicPr preferRelativeResize="0"/>
          <p:nvPr/>
        </p:nvPicPr>
        <p:blipFill rotWithShape="1">
          <a:blip r:embed="rId4">
            <a:alphaModFix/>
          </a:blip>
          <a:srcRect b="0" l="0" r="0" t="0"/>
          <a:stretch/>
        </p:blipFill>
        <p:spPr>
          <a:xfrm flipH="1">
            <a:off x="3105249" y="3793760"/>
            <a:ext cx="334478" cy="334478"/>
          </a:xfrm>
          <a:prstGeom prst="rect">
            <a:avLst/>
          </a:prstGeom>
          <a:noFill/>
          <a:ln>
            <a:noFill/>
          </a:ln>
        </p:spPr>
      </p:pic>
      <p:pic>
        <p:nvPicPr>
          <p:cNvPr descr="Image result for not correct symbol" id="251" name="Google Shape;251;p19"/>
          <p:cNvPicPr preferRelativeResize="0"/>
          <p:nvPr/>
        </p:nvPicPr>
        <p:blipFill rotWithShape="1">
          <a:blip r:embed="rId4">
            <a:alphaModFix/>
          </a:blip>
          <a:srcRect b="0" l="0" r="0" t="0"/>
          <a:stretch/>
        </p:blipFill>
        <p:spPr>
          <a:xfrm flipH="1">
            <a:off x="3092310" y="4238447"/>
            <a:ext cx="334478" cy="334478"/>
          </a:xfrm>
          <a:prstGeom prst="rect">
            <a:avLst/>
          </a:prstGeom>
          <a:noFill/>
          <a:ln>
            <a:noFill/>
          </a:ln>
        </p:spPr>
      </p:pic>
      <p:pic>
        <p:nvPicPr>
          <p:cNvPr id="252" name="Google Shape;252;p19"/>
          <p:cNvPicPr preferRelativeResize="0"/>
          <p:nvPr/>
        </p:nvPicPr>
        <p:blipFill rotWithShape="1">
          <a:blip r:embed="rId5">
            <a:alphaModFix/>
          </a:blip>
          <a:srcRect b="29289" l="0" r="-1286" t="0"/>
          <a:stretch/>
        </p:blipFill>
        <p:spPr>
          <a:xfrm>
            <a:off x="5294255" y="1543875"/>
            <a:ext cx="3849745" cy="2729940"/>
          </a:xfrm>
          <a:prstGeom prst="rect">
            <a:avLst/>
          </a:prstGeom>
          <a:noFill/>
          <a:ln>
            <a:noFill/>
          </a:ln>
        </p:spPr>
      </p:pic>
      <p:sp>
        <p:nvSpPr>
          <p:cNvPr id="253" name="Google Shape;253;p19"/>
          <p:cNvSpPr txBox="1"/>
          <p:nvPr/>
        </p:nvSpPr>
        <p:spPr>
          <a:xfrm>
            <a:off x="6334694" y="4343781"/>
            <a:ext cx="20683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Skype Technical Info</a:t>
            </a:r>
            <a:endParaRPr sz="1800">
              <a:solidFill>
                <a:schemeClr val="dk1"/>
              </a:solidFill>
              <a:latin typeface="Calibri"/>
              <a:ea typeface="Calibri"/>
              <a:cs typeface="Calibri"/>
              <a:sym typeface="Calibri"/>
            </a:endParaRPr>
          </a:p>
        </p:txBody>
      </p:sp>
      <p:sp>
        <p:nvSpPr>
          <p:cNvPr id="254" name="Google Shape;254;p19"/>
          <p:cNvSpPr txBox="1"/>
          <p:nvPr/>
        </p:nvSpPr>
        <p:spPr>
          <a:xfrm>
            <a:off x="2865605" y="4867704"/>
            <a:ext cx="3133743" cy="541238"/>
          </a:xfrm>
          <a:prstGeom prst="rect">
            <a:avLst/>
          </a:prstGeom>
          <a:blipFill rotWithShape="1">
            <a:blip r:embed="rId6">
              <a:alphaModFix/>
            </a:blip>
            <a:stretch>
              <a:fillRect b="0" l="0" r="0" t="0"/>
            </a:stretch>
          </a:blip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latin typeface="Calibri"/>
                <a:ea typeface="Calibri"/>
                <a:cs typeface="Calibri"/>
                <a:sym typeface="Calibri"/>
              </a:rPr>
              <a:t>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9" name="Shape 259"/>
        <p:cNvGrpSpPr/>
        <p:nvPr/>
      </p:nvGrpSpPr>
      <p:grpSpPr>
        <a:xfrm>
          <a:off x="0" y="0"/>
          <a:ext cx="0" cy="0"/>
          <a:chOff x="0" y="0"/>
          <a:chExt cx="0" cy="0"/>
        </a:xfrm>
      </p:grpSpPr>
      <p:sp>
        <p:nvSpPr>
          <p:cNvPr id="260" name="Google Shape;260;p20"/>
          <p:cNvSpPr/>
          <p:nvPr/>
        </p:nvSpPr>
        <p:spPr>
          <a:xfrm>
            <a:off x="4811485" y="2634343"/>
            <a:ext cx="2677886" cy="1320428"/>
          </a:xfrm>
          <a:prstGeom prst="cloudCallout">
            <a:avLst>
              <a:gd fmla="val -100519" name="adj1"/>
              <a:gd fmla="val 19175"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61" name="Google Shape;261;p20"/>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How to get QoE Ground-Truth?</a:t>
            </a:r>
            <a:endParaRPr b="0" i="0" sz="4400" u="none" cap="none" strike="noStrike">
              <a:solidFill>
                <a:schemeClr val="lt1"/>
              </a:solidFill>
              <a:latin typeface="Quattrocento Sans"/>
              <a:ea typeface="Quattrocento Sans"/>
              <a:cs typeface="Quattrocento Sans"/>
              <a:sym typeface="Quattrocento Sans"/>
            </a:endParaRPr>
          </a:p>
        </p:txBody>
      </p:sp>
      <p:sp>
        <p:nvSpPr>
          <p:cNvPr id="262" name="Google Shape;262;p2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63" name="Google Shape;263;p20"/>
          <p:cNvSpPr/>
          <p:nvPr/>
        </p:nvSpPr>
        <p:spPr>
          <a:xfrm>
            <a:off x="1044618" y="18494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Subjective</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Metrics</a:t>
            </a:r>
            <a:endParaRPr sz="2400">
              <a:solidFill>
                <a:schemeClr val="dk1"/>
              </a:solidFill>
              <a:latin typeface="Calibri"/>
              <a:ea typeface="Calibri"/>
              <a:cs typeface="Calibri"/>
              <a:sym typeface="Calibri"/>
            </a:endParaRPr>
          </a:p>
        </p:txBody>
      </p:sp>
      <p:sp>
        <p:nvSpPr>
          <p:cNvPr id="264" name="Google Shape;264;p20"/>
          <p:cNvSpPr/>
          <p:nvPr/>
        </p:nvSpPr>
        <p:spPr>
          <a:xfrm>
            <a:off x="1044617" y="3232618"/>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Objective</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Metrics</a:t>
            </a:r>
            <a:endParaRPr sz="2400">
              <a:solidFill>
                <a:schemeClr val="dk1"/>
              </a:solidFill>
              <a:latin typeface="Calibri"/>
              <a:ea typeface="Calibri"/>
              <a:cs typeface="Calibri"/>
              <a:sym typeface="Calibri"/>
            </a:endParaRPr>
          </a:p>
        </p:txBody>
      </p:sp>
      <p:sp>
        <p:nvSpPr>
          <p:cNvPr id="265" name="Google Shape;265;p20"/>
          <p:cNvSpPr/>
          <p:nvPr/>
        </p:nvSpPr>
        <p:spPr>
          <a:xfrm>
            <a:off x="5024904" y="1599079"/>
            <a:ext cx="2932554" cy="865349"/>
          </a:xfrm>
          <a:prstGeom prst="wedgeRoundRectCallout">
            <a:avLst>
              <a:gd fmla="val -107870" name="adj1"/>
              <a:gd fmla="val -5577"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6" name="Google Shape;266;p20"/>
          <p:cNvSpPr txBox="1"/>
          <p:nvPr/>
        </p:nvSpPr>
        <p:spPr>
          <a:xfrm>
            <a:off x="5229980" y="1599079"/>
            <a:ext cx="252941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User-study, MOS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Amazon Mechanical Turk</a:t>
            </a:r>
            <a:endParaRPr sz="1800">
              <a:solidFill>
                <a:schemeClr val="dk1"/>
              </a:solidFill>
              <a:latin typeface="Calibri"/>
              <a:ea typeface="Calibri"/>
              <a:cs typeface="Calibri"/>
              <a:sym typeface="Calibri"/>
            </a:endParaRPr>
          </a:p>
        </p:txBody>
      </p:sp>
      <p:sp>
        <p:nvSpPr>
          <p:cNvPr id="267" name="Google Shape;267;p20"/>
          <p:cNvSpPr/>
          <p:nvPr/>
        </p:nvSpPr>
        <p:spPr>
          <a:xfrm>
            <a:off x="4978916" y="2772224"/>
            <a:ext cx="1806071" cy="646331"/>
          </a:xfrm>
          <a:prstGeom prst="rect">
            <a:avLst/>
          </a:prstGeom>
          <a:noFill/>
          <a:ln>
            <a:noFill/>
          </a:ln>
        </p:spPr>
        <p:txBody>
          <a:bodyPr anchorCtr="0" anchor="t"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Bitrate, Fps,</a:t>
            </a:r>
            <a:endParaRPr/>
          </a:p>
          <a:p>
            <a:pPr indent="0" lvl="1" marL="45720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 Resolution</a:t>
            </a:r>
            <a:endParaRPr b="0" i="0" sz="1800" u="none" cap="none" strike="noStrike">
              <a:solidFill>
                <a:schemeClr val="dk1"/>
              </a:solidFill>
              <a:latin typeface="Calibri"/>
              <a:ea typeface="Calibri"/>
              <a:cs typeface="Calibri"/>
              <a:sym typeface="Calibri"/>
            </a:endParaRPr>
          </a:p>
        </p:txBody>
      </p:sp>
      <p:sp>
        <p:nvSpPr>
          <p:cNvPr id="268" name="Google Shape;268;p20"/>
          <p:cNvSpPr/>
          <p:nvPr/>
        </p:nvSpPr>
        <p:spPr>
          <a:xfrm>
            <a:off x="4959181" y="4412745"/>
            <a:ext cx="2333839" cy="1049101"/>
          </a:xfrm>
          <a:prstGeom prst="wedgeRoundRectCallout">
            <a:avLst>
              <a:gd fmla="val -13185" name="adj1"/>
              <a:gd fmla="val -104152"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9" name="Google Shape;269;p20"/>
          <p:cNvSpPr txBox="1"/>
          <p:nvPr/>
        </p:nvSpPr>
        <p:spPr>
          <a:xfrm>
            <a:off x="5130218" y="4459813"/>
            <a:ext cx="1991764"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Limited by content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and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application</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21"/>
          <p:cNvSpPr/>
          <p:nvPr/>
        </p:nvSpPr>
        <p:spPr>
          <a:xfrm>
            <a:off x="4811485" y="2634343"/>
            <a:ext cx="2677886" cy="1320428"/>
          </a:xfrm>
          <a:prstGeom prst="cloudCallout">
            <a:avLst>
              <a:gd fmla="val -100519" name="adj1"/>
              <a:gd fmla="val 19175" name="adj2"/>
            </a:avLst>
          </a:prstGeom>
          <a:solidFill>
            <a:schemeClr val="lt1"/>
          </a:solid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276" name="Google Shape;276;p21"/>
          <p:cNvSpPr/>
          <p:nvPr/>
        </p:nvSpPr>
        <p:spPr>
          <a:xfrm>
            <a:off x="236718" y="5851309"/>
            <a:ext cx="8670563" cy="956936"/>
          </a:xfrm>
          <a:prstGeom prst="roundRect">
            <a:avLst>
              <a:gd fmla="val 16667" name="adj"/>
            </a:avLst>
          </a:prstGeom>
          <a:solidFill>
            <a:srgbClr val="26262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800">
                <a:solidFill>
                  <a:schemeClr val="lt1"/>
                </a:solidFill>
                <a:latin typeface="Calibri"/>
                <a:ea typeface="Calibri"/>
                <a:cs typeface="Calibri"/>
                <a:sym typeface="Calibri"/>
              </a:rPr>
              <a:t>Need for a scalable, content- and application-agnostic QoE metrics</a:t>
            </a:r>
            <a:endParaRPr sz="2800">
              <a:solidFill>
                <a:schemeClr val="lt1"/>
              </a:solidFill>
              <a:latin typeface="Quattrocento Sans"/>
              <a:ea typeface="Quattrocento Sans"/>
              <a:cs typeface="Quattrocento Sans"/>
              <a:sym typeface="Quattrocento Sans"/>
            </a:endParaRPr>
          </a:p>
        </p:txBody>
      </p:sp>
      <p:sp>
        <p:nvSpPr>
          <p:cNvPr id="277" name="Google Shape;277;p21"/>
          <p:cNvSpPr txBox="1"/>
          <p:nvPr>
            <p:ph type="title"/>
          </p:nvPr>
        </p:nvSpPr>
        <p:spPr>
          <a:xfrm>
            <a:off x="0" y="-32379"/>
            <a:ext cx="9144000" cy="1165638"/>
          </a:xfrm>
          <a:prstGeom prst="rect">
            <a:avLst/>
          </a:prstGeom>
          <a:solidFill>
            <a:srgbClr val="262626"/>
          </a:solid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4400"/>
              <a:buFont typeface="Calibri"/>
              <a:buNone/>
            </a:pPr>
            <a:r>
              <a:rPr b="0" i="0" lang="en-US" sz="4400" u="none" cap="none" strike="noStrike">
                <a:solidFill>
                  <a:schemeClr val="lt1"/>
                </a:solidFill>
                <a:latin typeface="Calibri"/>
                <a:ea typeface="Calibri"/>
                <a:cs typeface="Calibri"/>
                <a:sym typeface="Calibri"/>
              </a:rPr>
              <a:t>How to get QoE Ground-truth?</a:t>
            </a:r>
            <a:endParaRPr b="0" i="0" sz="4400" u="none" cap="none" strike="noStrike">
              <a:solidFill>
                <a:schemeClr val="lt1"/>
              </a:solidFill>
              <a:latin typeface="Quattrocento Sans"/>
              <a:ea typeface="Quattrocento Sans"/>
              <a:cs typeface="Quattrocento Sans"/>
              <a:sym typeface="Quattrocento Sans"/>
            </a:endParaRPr>
          </a:p>
        </p:txBody>
      </p:sp>
      <p:sp>
        <p:nvSpPr>
          <p:cNvPr id="278" name="Google Shape;278;p2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279" name="Google Shape;279;p21"/>
          <p:cNvSpPr/>
          <p:nvPr/>
        </p:nvSpPr>
        <p:spPr>
          <a:xfrm>
            <a:off x="1044618" y="1849455"/>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Subjective</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Metrics</a:t>
            </a:r>
            <a:endParaRPr sz="2400">
              <a:solidFill>
                <a:schemeClr val="dk1"/>
              </a:solidFill>
              <a:latin typeface="Calibri"/>
              <a:ea typeface="Calibri"/>
              <a:cs typeface="Calibri"/>
              <a:sym typeface="Calibri"/>
            </a:endParaRPr>
          </a:p>
        </p:txBody>
      </p:sp>
      <p:sp>
        <p:nvSpPr>
          <p:cNvPr id="280" name="Google Shape;280;p21"/>
          <p:cNvSpPr/>
          <p:nvPr/>
        </p:nvSpPr>
        <p:spPr>
          <a:xfrm>
            <a:off x="1044617" y="3232618"/>
            <a:ext cx="2309785" cy="1024374"/>
          </a:xfrm>
          <a:prstGeom prst="can">
            <a:avLst>
              <a:gd fmla="val 25000" name="adj"/>
            </a:avLst>
          </a:prstGeom>
          <a:solidFill>
            <a:srgbClr val="A1AFBB">
              <a:alpha val="69803"/>
            </a:srgbClr>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400">
                <a:solidFill>
                  <a:schemeClr val="dk1"/>
                </a:solidFill>
                <a:latin typeface="Calibri"/>
                <a:ea typeface="Calibri"/>
                <a:cs typeface="Calibri"/>
                <a:sym typeface="Calibri"/>
              </a:rPr>
              <a:t>Objective</a:t>
            </a:r>
            <a:endParaRPr/>
          </a:p>
          <a:p>
            <a:pPr indent="0" lvl="0" marL="0" marR="0" rtl="0" algn="ctr">
              <a:spcBef>
                <a:spcPts val="0"/>
              </a:spcBef>
              <a:spcAft>
                <a:spcPts val="0"/>
              </a:spcAft>
              <a:buNone/>
            </a:pPr>
            <a:r>
              <a:rPr lang="en-US" sz="2400">
                <a:solidFill>
                  <a:schemeClr val="dk1"/>
                </a:solidFill>
                <a:latin typeface="Calibri"/>
                <a:ea typeface="Calibri"/>
                <a:cs typeface="Calibri"/>
                <a:sym typeface="Calibri"/>
              </a:rPr>
              <a:t>Metrics</a:t>
            </a:r>
            <a:endParaRPr sz="2400">
              <a:solidFill>
                <a:schemeClr val="dk1"/>
              </a:solidFill>
              <a:latin typeface="Calibri"/>
              <a:ea typeface="Calibri"/>
              <a:cs typeface="Calibri"/>
              <a:sym typeface="Calibri"/>
            </a:endParaRPr>
          </a:p>
        </p:txBody>
      </p:sp>
      <p:sp>
        <p:nvSpPr>
          <p:cNvPr id="281" name="Google Shape;281;p21"/>
          <p:cNvSpPr/>
          <p:nvPr/>
        </p:nvSpPr>
        <p:spPr>
          <a:xfrm>
            <a:off x="5024904" y="1599079"/>
            <a:ext cx="2932554" cy="865349"/>
          </a:xfrm>
          <a:prstGeom prst="wedgeRoundRectCallout">
            <a:avLst>
              <a:gd fmla="val -107870" name="adj1"/>
              <a:gd fmla="val -5577"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2" name="Google Shape;282;p21"/>
          <p:cNvSpPr txBox="1"/>
          <p:nvPr/>
        </p:nvSpPr>
        <p:spPr>
          <a:xfrm>
            <a:off x="5229980" y="1599079"/>
            <a:ext cx="2529410"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User-study, MOS</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Amazon Mechanical Turk</a:t>
            </a:r>
            <a:endParaRPr sz="1800">
              <a:solidFill>
                <a:schemeClr val="dk1"/>
              </a:solidFill>
              <a:latin typeface="Calibri"/>
              <a:ea typeface="Calibri"/>
              <a:cs typeface="Calibri"/>
              <a:sym typeface="Calibri"/>
            </a:endParaRPr>
          </a:p>
        </p:txBody>
      </p:sp>
      <p:sp>
        <p:nvSpPr>
          <p:cNvPr id="283" name="Google Shape;283;p21"/>
          <p:cNvSpPr/>
          <p:nvPr/>
        </p:nvSpPr>
        <p:spPr>
          <a:xfrm>
            <a:off x="4978917" y="2772224"/>
            <a:ext cx="1806072" cy="646331"/>
          </a:xfrm>
          <a:prstGeom prst="rect">
            <a:avLst/>
          </a:prstGeom>
          <a:noFill/>
          <a:ln>
            <a:noFill/>
          </a:ln>
        </p:spPr>
        <p:txBody>
          <a:bodyPr anchorCtr="0" anchor="t" bIns="45700" lIns="91425" spcFirstLastPara="1" rIns="91425" wrap="square" tIns="45700">
            <a:noAutofit/>
          </a:bodyPr>
          <a:lstStyle/>
          <a:p>
            <a:pPr indent="0" lvl="1" marL="45720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Bitrate, Fps,</a:t>
            </a:r>
            <a:endParaRPr/>
          </a:p>
          <a:p>
            <a:pPr indent="0" lvl="1" marL="457200" marR="0" rtl="0" algn="ctr">
              <a:spcBef>
                <a:spcPts val="0"/>
              </a:spcBef>
              <a:spcAft>
                <a:spcPts val="0"/>
              </a:spcAft>
              <a:buNone/>
            </a:pPr>
            <a:r>
              <a:rPr b="0" i="0" lang="en-US" sz="1800" u="none" cap="none" strike="noStrike">
                <a:solidFill>
                  <a:schemeClr val="dk1"/>
                </a:solidFill>
                <a:latin typeface="Calibri"/>
                <a:ea typeface="Calibri"/>
                <a:cs typeface="Calibri"/>
                <a:sym typeface="Calibri"/>
              </a:rPr>
              <a:t> Resolution</a:t>
            </a:r>
            <a:endParaRPr b="0" i="0" sz="1800" u="none" cap="none" strike="noStrike">
              <a:solidFill>
                <a:schemeClr val="dk1"/>
              </a:solidFill>
              <a:latin typeface="Calibri"/>
              <a:ea typeface="Calibri"/>
              <a:cs typeface="Calibri"/>
              <a:sym typeface="Calibri"/>
            </a:endParaRPr>
          </a:p>
        </p:txBody>
      </p:sp>
      <p:sp>
        <p:nvSpPr>
          <p:cNvPr id="284" name="Google Shape;284;p21"/>
          <p:cNvSpPr/>
          <p:nvPr/>
        </p:nvSpPr>
        <p:spPr>
          <a:xfrm>
            <a:off x="4959181" y="4412745"/>
            <a:ext cx="2333839" cy="1049101"/>
          </a:xfrm>
          <a:prstGeom prst="wedgeRoundRectCallout">
            <a:avLst>
              <a:gd fmla="val -13185" name="adj1"/>
              <a:gd fmla="val -104152" name="adj2"/>
              <a:gd fmla="val 16667" name="adj3"/>
            </a:avLst>
          </a:prstGeom>
          <a:noFill/>
          <a:ln cap="flat" cmpd="sng" w="34925">
            <a:solidFill>
              <a:srgbClr val="595959">
                <a:alpha val="96862"/>
              </a:srgbClr>
            </a:solidFill>
            <a:prstDash val="dot"/>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5" name="Google Shape;285;p21"/>
          <p:cNvSpPr txBox="1"/>
          <p:nvPr/>
        </p:nvSpPr>
        <p:spPr>
          <a:xfrm>
            <a:off x="5130218" y="4459813"/>
            <a:ext cx="1991764" cy="92333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Limited by content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and </a:t>
            </a:r>
            <a:endParaRPr/>
          </a:p>
          <a:p>
            <a:pPr indent="0" lvl="0" marL="0" marR="0" rtl="0" algn="ctr">
              <a:spcBef>
                <a:spcPts val="0"/>
              </a:spcBef>
              <a:spcAft>
                <a:spcPts val="0"/>
              </a:spcAft>
              <a:buNone/>
            </a:pPr>
            <a:r>
              <a:rPr lang="en-US" sz="1800">
                <a:solidFill>
                  <a:schemeClr val="dk1"/>
                </a:solidFill>
                <a:latin typeface="Calibri"/>
                <a:ea typeface="Calibri"/>
                <a:cs typeface="Calibri"/>
                <a:sym typeface="Calibri"/>
              </a:rPr>
              <a:t>application</a:t>
            </a:r>
            <a:endParaRPr sz="1800">
              <a:solidFill>
                <a:schemeClr val="dk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